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rts/style1.xml" ContentType="application/vnd.ms-office.chartstyle+xml"/>
  <Override PartName="/ppt/charts/colors1.xml" ContentType="application/vnd.ms-office.chartcolorstyle+xml"/>
  <Override PartName="/ppt/charts/style2.xml" ContentType="application/vnd.ms-office.chartstyle+xml"/>
  <Override PartName="/ppt/charts/colors2.xml" ContentType="application/vnd.ms-office.chartcolorstyl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8" r:id="rId1"/>
  </p:sldMasterIdLst>
  <p:notesMasterIdLst>
    <p:notesMasterId r:id="rId33"/>
  </p:notesMasterIdLst>
  <p:handoutMasterIdLst>
    <p:handoutMasterId r:id="rId34"/>
  </p:handoutMasterIdLst>
  <p:sldIdLst>
    <p:sldId id="375" r:id="rId2"/>
    <p:sldId id="376" r:id="rId3"/>
    <p:sldId id="335" r:id="rId4"/>
    <p:sldId id="334" r:id="rId5"/>
    <p:sldId id="336" r:id="rId6"/>
    <p:sldId id="337" r:id="rId7"/>
    <p:sldId id="338" r:id="rId8"/>
    <p:sldId id="347" r:id="rId9"/>
    <p:sldId id="311" r:id="rId10"/>
    <p:sldId id="341" r:id="rId11"/>
    <p:sldId id="342" r:id="rId12"/>
    <p:sldId id="343" r:id="rId13"/>
    <p:sldId id="344" r:id="rId14"/>
    <p:sldId id="345" r:id="rId15"/>
    <p:sldId id="346" r:id="rId16"/>
    <p:sldId id="340" r:id="rId17"/>
    <p:sldId id="354" r:id="rId18"/>
    <p:sldId id="352" r:id="rId19"/>
    <p:sldId id="350" r:id="rId20"/>
    <p:sldId id="357" r:id="rId21"/>
    <p:sldId id="356" r:id="rId22"/>
    <p:sldId id="358" r:id="rId23"/>
    <p:sldId id="351" r:id="rId24"/>
    <p:sldId id="370" r:id="rId25"/>
    <p:sldId id="361" r:id="rId26"/>
    <p:sldId id="360" r:id="rId27"/>
    <p:sldId id="365" r:id="rId28"/>
    <p:sldId id="367" r:id="rId29"/>
    <p:sldId id="368" r:id="rId30"/>
    <p:sldId id="369" r:id="rId31"/>
    <p:sldId id="333" r:id="rId3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E6E6E6"/>
    <a:srgbClr val="445469"/>
    <a:srgbClr val="59ABEF"/>
    <a:srgbClr val="E4DDCA"/>
    <a:srgbClr val="084A83"/>
    <a:srgbClr val="1B1B1B"/>
    <a:srgbClr val="040404"/>
    <a:srgbClr val="FFFFFF"/>
    <a:srgbClr val="BA9F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32" autoAdjust="0"/>
    <p:restoredTop sz="84146" autoAdjust="0"/>
  </p:normalViewPr>
  <p:slideViewPr>
    <p:cSldViewPr snapToGrid="0" showGuides="1">
      <p:cViewPr varScale="1">
        <p:scale>
          <a:sx n="84" d="100"/>
          <a:sy n="84" d="100"/>
        </p:scale>
        <p:origin x="-533" y="-6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66" d="100"/>
          <a:sy n="66" d="100"/>
        </p:scale>
        <p:origin x="-3139" y="-8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Style" Target="style1.xml"/><Relationship Id="rId2" Type="http://schemas.microsoft.com/office/2011/relationships/chartColorStyle" Target="colors1.xml"/><Relationship Id="rId1" Type="http://schemas.openxmlformats.org/officeDocument/2006/relationships/package" Target="../embeddings/Microsoft_Excel_Worksheet1.xlsx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Style" Target="style2.xml"/><Relationship Id="rId2" Type="http://schemas.microsoft.com/office/2011/relationships/chartColorStyle" Target="colors2.xml"/><Relationship Id="rId1" Type="http://schemas.openxmlformats.org/officeDocument/2006/relationships/package" Target="../embeddings/Microsoft_Excel_Worksheet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ja-JP"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 dirty="0"/>
              <a:t>NETFLIX</a:t>
            </a:r>
            <a:r>
              <a:rPr lang="en-US" altLang="ko-KR" baseline="0" dirty="0"/>
              <a:t> </a:t>
            </a:r>
            <a:r>
              <a:rPr lang="ja-JP" altLang="en-US" baseline="0" dirty="0" smtClean="0"/>
              <a:t>実績</a:t>
            </a:r>
            <a:endParaRPr lang="ko-KR" altLang="en-US" dirty="0"/>
          </a:p>
        </c:rich>
      </c:tx>
      <c:layout>
        <c:manualLayout>
          <c:xMode val="edge"/>
          <c:yMode val="edge"/>
          <c:x val="0.39708024954000448"/>
          <c:y val="3.0760555957084424E-2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売り上げ</c:v>
                </c:pt>
              </c:strCache>
            </c:strRef>
          </c:tx>
          <c:spPr>
            <a:solidFill>
              <a:srgbClr val="084A83"/>
            </a:solidFill>
            <a:ln>
              <a:noFill/>
            </a:ln>
            <a:effectLst/>
          </c:spPr>
          <c:invertIfNegative val="0"/>
          <c:cat>
            <c:numRef>
              <c:f>Sheet1!$A$2:$A$8</c:f>
              <c:numCache>
                <c:formatCode>General</c:formatCode>
                <c:ptCount val="7"/>
                <c:pt idx="0">
                  <c:v>2011</c:v>
                </c:pt>
                <c:pt idx="1">
                  <c:v>2012</c:v>
                </c:pt>
                <c:pt idx="2">
                  <c:v>2013</c:v>
                </c:pt>
                <c:pt idx="3">
                  <c:v>2014</c:v>
                </c:pt>
                <c:pt idx="4">
                  <c:v>2015</c:v>
                </c:pt>
                <c:pt idx="5">
                  <c:v>2016</c:v>
                </c:pt>
                <c:pt idx="6">
                  <c:v>2017</c:v>
                </c:pt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32</c:v>
                </c:pt>
                <c:pt idx="1">
                  <c:v>36</c:v>
                </c:pt>
                <c:pt idx="2">
                  <c:v>43</c:v>
                </c:pt>
                <c:pt idx="3">
                  <c:v>55</c:v>
                </c:pt>
                <c:pt idx="4">
                  <c:v>67</c:v>
                </c:pt>
                <c:pt idx="5">
                  <c:v>88</c:v>
                </c:pt>
                <c:pt idx="6">
                  <c:v>116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6E28-4A3E-A2A6-DFB731CCA32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153439744"/>
        <c:axId val="153691264"/>
      </c:barChart>
      <c:catAx>
        <c:axId val="1534397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53691264"/>
        <c:crosses val="autoZero"/>
        <c:auto val="1"/>
        <c:lblAlgn val="ctr"/>
        <c:lblOffset val="100"/>
        <c:noMultiLvlLbl val="0"/>
      </c:catAx>
      <c:valAx>
        <c:axId val="1536912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5343974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ja-JP"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8.0095252421214097E-3"/>
          <c:y val="6.6056750104490788E-2"/>
          <c:w val="0.99199048064776552"/>
          <c:h val="0.89619653555008594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介入者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Sheet1!$A$2:$A$8</c:f>
              <c:numCache>
                <c:formatCode>General</c:formatCode>
                <c:ptCount val="7"/>
                <c:pt idx="0">
                  <c:v>2011</c:v>
                </c:pt>
                <c:pt idx="1">
                  <c:v>2012</c:v>
                </c:pt>
                <c:pt idx="2">
                  <c:v>2013</c:v>
                </c:pt>
                <c:pt idx="3">
                  <c:v>2014</c:v>
                </c:pt>
                <c:pt idx="4">
                  <c:v>2015</c:v>
                </c:pt>
                <c:pt idx="5">
                  <c:v>2016</c:v>
                </c:pt>
                <c:pt idx="6">
                  <c:v>2017</c:v>
                </c:pt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23</c:v>
                </c:pt>
                <c:pt idx="1">
                  <c:v>33</c:v>
                </c:pt>
                <c:pt idx="2">
                  <c:v>44</c:v>
                </c:pt>
                <c:pt idx="3">
                  <c:v>57</c:v>
                </c:pt>
                <c:pt idx="4">
                  <c:v>74</c:v>
                </c:pt>
                <c:pt idx="5">
                  <c:v>98</c:v>
                </c:pt>
                <c:pt idx="6">
                  <c:v>105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A77F-432F-9628-52A3C5C8D70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53885184"/>
        <c:axId val="153697024"/>
      </c:lineChart>
      <c:catAx>
        <c:axId val="15388518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53697024"/>
        <c:crosses val="autoZero"/>
        <c:auto val="1"/>
        <c:lblAlgn val="ctr"/>
        <c:lblOffset val="100"/>
        <c:noMultiLvlLbl val="0"/>
      </c:catAx>
      <c:valAx>
        <c:axId val="15369702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5388518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4.396250637882599E-2"/>
          <c:y val="9.3128128918404315E-2"/>
          <c:w val="0.1748290598366137"/>
          <c:h val="9.655579807736962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ja-JP"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CF342A-FA31-46FE-AC96-A24932C0714C}" type="datetimeFigureOut">
              <a:rPr lang="ko-KR" altLang="en-US" smtClean="0"/>
              <a:t>2020-03-08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9B1BE5-20F0-4D41-A989-25FB3941E3B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7977015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CDCA2B-51A2-41A2-A7E4-0961F8DD1AD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175851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833333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440024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16710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920711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468435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3593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698915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344181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185341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07453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900838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8244190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4862683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9738118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392545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3001570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2410440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9944886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6775894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2595297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0706184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906493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7167231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113530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마지막으로 질문 받는 시간 갖도록 하겠습니다</a:t>
            </a:r>
            <a:r>
              <a:rPr lang="en-US" altLang="ko-KR" dirty="0"/>
              <a:t>. </a:t>
            </a:r>
            <a:r>
              <a:rPr lang="ko-KR" altLang="en-US" dirty="0"/>
              <a:t>질문 없으시면 </a:t>
            </a:r>
            <a:r>
              <a:rPr lang="ko-KR" altLang="en-US" dirty="0" err="1"/>
              <a:t>발표마치도록</a:t>
            </a:r>
            <a:r>
              <a:rPr lang="ko-KR" altLang="en-US" dirty="0"/>
              <a:t> 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512041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102540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768965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616469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181080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64188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675264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6150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15423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ig Imag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13"/>
          <p:cNvSpPr>
            <a:spLocks noGrp="1"/>
          </p:cNvSpPr>
          <p:nvPr>
            <p:ph type="pic" sz="quarter" idx="18"/>
          </p:nvPr>
        </p:nvSpPr>
        <p:spPr>
          <a:xfrm>
            <a:off x="2760469" y="3762240"/>
            <a:ext cx="2286595" cy="2144716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1200">
                <a:ln>
                  <a:noFill/>
                </a:ln>
                <a:solidFill>
                  <a:schemeClr val="tx1"/>
                </a:solidFill>
                <a:latin typeface="Californian FB" panose="0207040306080B030204" pitchFamily="18" charset="0"/>
              </a:defRPr>
            </a:lvl1pPr>
          </a:lstStyle>
          <a:p>
            <a:endParaRPr lang="en-US" dirty="0"/>
          </a:p>
        </p:txBody>
      </p:sp>
      <p:sp>
        <p:nvSpPr>
          <p:cNvPr id="20" name="Picture Placeholder 13"/>
          <p:cNvSpPr>
            <a:spLocks noGrp="1"/>
          </p:cNvSpPr>
          <p:nvPr>
            <p:ph type="pic" sz="quarter" idx="16"/>
          </p:nvPr>
        </p:nvSpPr>
        <p:spPr>
          <a:xfrm>
            <a:off x="9905405" y="3762240"/>
            <a:ext cx="2286595" cy="2144716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1200">
                <a:ln>
                  <a:noFill/>
                </a:ln>
                <a:solidFill>
                  <a:schemeClr val="tx1"/>
                </a:solidFill>
                <a:latin typeface="Californian FB" panose="0207040306080B030204" pitchFamily="18" charset="0"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7510957" y="1497707"/>
            <a:ext cx="2286595" cy="2144716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1200">
                <a:ln>
                  <a:noFill/>
                </a:ln>
                <a:solidFill>
                  <a:schemeClr val="tx1"/>
                </a:solidFill>
                <a:latin typeface="Californian FB" panose="0207040306080B030204" pitchFamily="18" charset="0"/>
              </a:defRPr>
            </a:lvl1pPr>
          </a:lstStyle>
          <a:p>
            <a:endParaRPr lang="en-US" dirty="0"/>
          </a:p>
        </p:txBody>
      </p:sp>
      <p:sp>
        <p:nvSpPr>
          <p:cNvPr id="18" name="Picture Placeholder 13"/>
          <p:cNvSpPr>
            <a:spLocks noGrp="1"/>
          </p:cNvSpPr>
          <p:nvPr>
            <p:ph type="pic" sz="quarter" idx="15"/>
          </p:nvPr>
        </p:nvSpPr>
        <p:spPr>
          <a:xfrm>
            <a:off x="9905405" y="1497707"/>
            <a:ext cx="2286595" cy="2144716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1200">
                <a:ln>
                  <a:noFill/>
                </a:ln>
                <a:solidFill>
                  <a:schemeClr val="tx1"/>
                </a:solidFill>
                <a:latin typeface="Californian FB" panose="0207040306080B030204" pitchFamily="18" charset="0"/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5128492" y="1497707"/>
            <a:ext cx="2286595" cy="2144716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1200">
                <a:ln>
                  <a:noFill/>
                </a:ln>
                <a:solidFill>
                  <a:schemeClr val="tx1"/>
                </a:solidFill>
                <a:latin typeface="Californian FB" panose="0207040306080B030204" pitchFamily="18" charset="0"/>
              </a:defRPr>
            </a:lvl1pPr>
          </a:lstStyle>
          <a:p>
            <a:endParaRPr lang="en-US" dirty="0"/>
          </a:p>
        </p:txBody>
      </p:sp>
      <p:sp>
        <p:nvSpPr>
          <p:cNvPr id="21" name="Picture Placeholder 13"/>
          <p:cNvSpPr>
            <a:spLocks noGrp="1"/>
          </p:cNvSpPr>
          <p:nvPr>
            <p:ph type="pic" sz="quarter" idx="17"/>
          </p:nvPr>
        </p:nvSpPr>
        <p:spPr>
          <a:xfrm>
            <a:off x="5128492" y="3762240"/>
            <a:ext cx="2286595" cy="2144716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1200">
                <a:ln>
                  <a:noFill/>
                </a:ln>
                <a:solidFill>
                  <a:schemeClr val="tx1"/>
                </a:solidFill>
                <a:latin typeface="Californian FB" panose="0207040306080B030204" pitchFamily="18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5084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ehind the Sce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7"/>
          <p:cNvSpPr>
            <a:spLocks noGrp="1"/>
          </p:cNvSpPr>
          <p:nvPr>
            <p:ph type="pic" sz="quarter" idx="14"/>
          </p:nvPr>
        </p:nvSpPr>
        <p:spPr>
          <a:xfrm>
            <a:off x="3713560" y="2773684"/>
            <a:ext cx="4702295" cy="296248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Californian FB" panose="0207040306080B030204" pitchFamily="18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5600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102843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61" r:id="rId2"/>
    <p:sldLayoutId id="2147483664" r:id="rId3"/>
    <p:sldLayoutId id="2147483681" r:id="rId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083" rtl="0" eaLnBrk="1" latinLnBrk="0" hangingPunct="1">
        <a:lnSpc>
          <a:spcPct val="90000"/>
        </a:lnSpc>
        <a:spcBef>
          <a:spcPct val="0"/>
        </a:spcBef>
        <a:buNone/>
        <a:defRPr lang="en-US" sz="3000" kern="1200">
          <a:solidFill>
            <a:schemeClr val="tx1"/>
          </a:solidFill>
          <a:latin typeface="Lato" panose="020F0502020204030203" pitchFamily="34" charset="0"/>
          <a:ea typeface="+mj-ea"/>
          <a:cs typeface="+mj-cs"/>
        </a:defRPr>
      </a:lvl1pPr>
    </p:titleStyle>
    <p:bodyStyle>
      <a:lvl1pPr marL="228600" indent="-228600" algn="l" defTabSz="91408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2400" kern="1200" dirty="0" smtClean="0">
          <a:solidFill>
            <a:schemeClr val="tx1"/>
          </a:solidFill>
          <a:effectLst/>
          <a:latin typeface="Lato" panose="020F0502020204030203" pitchFamily="34" charset="0"/>
          <a:ea typeface="+mn-ea"/>
          <a:cs typeface="+mn-cs"/>
        </a:defRPr>
      </a:lvl1pPr>
      <a:lvl2pPr marL="685800" indent="-228600" algn="l" defTabSz="91408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2000" kern="1200" dirty="0" smtClean="0">
          <a:solidFill>
            <a:schemeClr val="tx1"/>
          </a:solidFill>
          <a:effectLst/>
          <a:latin typeface="Lato" panose="020F0502020204030203" pitchFamily="34" charset="0"/>
          <a:ea typeface="+mn-ea"/>
          <a:cs typeface="+mn-cs"/>
        </a:defRPr>
      </a:lvl2pPr>
      <a:lvl3pPr marL="1142683" indent="-228600" algn="l" defTabSz="91408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1800" kern="1200" dirty="0" smtClean="0">
          <a:solidFill>
            <a:schemeClr val="tx1"/>
          </a:solidFill>
          <a:effectLst/>
          <a:latin typeface="Lato" panose="020F0502020204030203" pitchFamily="34" charset="0"/>
          <a:ea typeface="+mn-ea"/>
          <a:cs typeface="+mn-cs"/>
        </a:defRPr>
      </a:lvl3pPr>
      <a:lvl4pPr marL="1599883" indent="-228600" algn="l" defTabSz="91408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1600" kern="1200" dirty="0" smtClean="0">
          <a:solidFill>
            <a:schemeClr val="tx1"/>
          </a:solidFill>
          <a:effectLst/>
          <a:latin typeface="Lato" panose="020F0502020204030203" pitchFamily="34" charset="0"/>
          <a:ea typeface="+mn-ea"/>
          <a:cs typeface="+mn-cs"/>
        </a:defRPr>
      </a:lvl4pPr>
      <a:lvl5pPr marL="2057083" indent="-228600" algn="l" defTabSz="91408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1600" kern="1200" dirty="0">
          <a:solidFill>
            <a:schemeClr val="tx1"/>
          </a:solidFill>
          <a:effectLst/>
          <a:latin typeface="Lato" panose="020F0502020204030203" pitchFamily="34" charset="0"/>
          <a:ea typeface="+mn-ea"/>
          <a:cs typeface="+mn-cs"/>
        </a:defRPr>
      </a:lvl5pPr>
      <a:lvl6pPr marL="2513965" indent="-228600" algn="l" defTabSz="91408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165" indent="-228600" algn="l" defTabSz="91408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365" indent="-228600" algn="l" defTabSz="91408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565" indent="-228600" algn="l" defTabSz="91408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08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08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083" algn="l" defTabSz="91408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83" algn="l" defTabSz="91408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483" algn="l" defTabSz="91408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83" algn="l" defTabSz="91408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565" algn="l" defTabSz="91408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765" algn="l" defTabSz="91408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965" algn="l" defTabSz="91408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eg"/><Relationship Id="rId5" Type="http://schemas.openxmlformats.org/officeDocument/2006/relationships/image" Target="../media/image25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2.xml"/><Relationship Id="rId5" Type="http://schemas.openxmlformats.org/officeDocument/2006/relationships/chart" Target="../charts/chart1.xml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g"/><Relationship Id="rId3" Type="http://schemas.openxmlformats.org/officeDocument/2006/relationships/image" Target="../media/image8.png"/><Relationship Id="rId7" Type="http://schemas.openxmlformats.org/officeDocument/2006/relationships/image" Target="../media/image35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jpg"/><Relationship Id="rId11" Type="http://schemas.openxmlformats.org/officeDocument/2006/relationships/image" Target="../media/image39.jpg"/><Relationship Id="rId5" Type="http://schemas.openxmlformats.org/officeDocument/2006/relationships/image" Target="../media/image33.jpg"/><Relationship Id="rId10" Type="http://schemas.openxmlformats.org/officeDocument/2006/relationships/image" Target="../media/image38.jpg"/><Relationship Id="rId4" Type="http://schemas.openxmlformats.org/officeDocument/2006/relationships/image" Target="../media/image32.jpg"/><Relationship Id="rId9" Type="http://schemas.openxmlformats.org/officeDocument/2006/relationships/image" Target="../media/image37.jp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JP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8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jpg"/><Relationship Id="rId4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jpg"/><Relationship Id="rId5" Type="http://schemas.openxmlformats.org/officeDocument/2006/relationships/image" Target="../media/image49.jpeg"/><Relationship Id="rId4" Type="http://schemas.openxmlformats.org/officeDocument/2006/relationships/image" Target="../media/image4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8.png"/><Relationship Id="rId7" Type="http://schemas.openxmlformats.org/officeDocument/2006/relationships/image" Target="../media/image54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jpg"/><Relationship Id="rId11" Type="http://schemas.openxmlformats.org/officeDocument/2006/relationships/image" Target="../media/image58.png"/><Relationship Id="rId5" Type="http://schemas.openxmlformats.org/officeDocument/2006/relationships/image" Target="../media/image52.PNG"/><Relationship Id="rId10" Type="http://schemas.openxmlformats.org/officeDocument/2006/relationships/image" Target="../media/image57.png"/><Relationship Id="rId4" Type="http://schemas.openxmlformats.org/officeDocument/2006/relationships/image" Target="../media/image51.jpg"/><Relationship Id="rId9" Type="http://schemas.openxmlformats.org/officeDocument/2006/relationships/image" Target="../media/image56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jpg"/><Relationship Id="rId3" Type="http://schemas.openxmlformats.org/officeDocument/2006/relationships/image" Target="../media/image59.jpg"/><Relationship Id="rId7" Type="http://schemas.openxmlformats.org/officeDocument/2006/relationships/image" Target="../media/image62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66.png"/><Relationship Id="rId5" Type="http://schemas.openxmlformats.org/officeDocument/2006/relationships/image" Target="../media/image61.jpg"/><Relationship Id="rId10" Type="http://schemas.openxmlformats.org/officeDocument/2006/relationships/image" Target="../media/image65.png"/><Relationship Id="rId4" Type="http://schemas.openxmlformats.org/officeDocument/2006/relationships/image" Target="../media/image60.jpg"/><Relationship Id="rId9" Type="http://schemas.openxmlformats.org/officeDocument/2006/relationships/image" Target="../media/image64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7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590" y="1497707"/>
            <a:ext cx="5045751" cy="214471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083"/>
            <a:endParaRPr lang="en-US" dirty="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1589" y="3762240"/>
            <a:ext cx="2663907" cy="2144716"/>
          </a:xfrm>
          <a:prstGeom prst="rect">
            <a:avLst/>
          </a:prstGeom>
          <a:solidFill>
            <a:srgbClr val="37373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083"/>
            <a:endParaRPr lang="en-US" dirty="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5128492" y="3762240"/>
            <a:ext cx="4668096" cy="214471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083"/>
            <a:endParaRPr lang="en-US" dirty="0">
              <a:solidFill>
                <a:prstClr val="white"/>
              </a:solidFill>
              <a:cs typeface="+mn-ea"/>
              <a:sym typeface="+mn-lt"/>
            </a:endParaRPr>
          </a:p>
        </p:txBody>
      </p:sp>
      <p:pic>
        <p:nvPicPr>
          <p:cNvPr id="12" name="图片占位符 11"/>
          <p:cNvPicPr>
            <a:picLocks noGrp="1" noChangeAspect="1"/>
          </p:cNvPicPr>
          <p:nvPr>
            <p:ph type="pic" sz="quarter" idx="16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7" r="37"/>
          <a:stretch>
            <a:fillRect/>
          </a:stretch>
        </p:blipFill>
        <p:spPr/>
      </p:pic>
      <p:pic>
        <p:nvPicPr>
          <p:cNvPr id="10" name="图片占位符 9"/>
          <p:cNvPicPr>
            <a:picLocks noGrp="1" noChangeAspect="1"/>
          </p:cNvPicPr>
          <p:nvPr>
            <p:ph type="pic" sz="quarter" idx="14"/>
          </p:nvPr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" r="2"/>
          <a:stretch>
            <a:fillRect/>
          </a:stretch>
        </p:blipFill>
        <p:spPr/>
      </p:pic>
      <p:pic>
        <p:nvPicPr>
          <p:cNvPr id="11" name="图片占位符 10"/>
          <p:cNvPicPr>
            <a:picLocks noGrp="1" noChangeAspect="1"/>
          </p:cNvPicPr>
          <p:nvPr>
            <p:ph type="pic" sz="quarter" idx="15"/>
          </p:nvPr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7" r="37"/>
          <a:stretch>
            <a:fillRect/>
          </a:stretch>
        </p:blipFill>
        <p:spPr/>
      </p:pic>
      <p:pic>
        <p:nvPicPr>
          <p:cNvPr id="9" name="图片占位符 8"/>
          <p:cNvPicPr>
            <a:picLocks noGrp="1" noChangeAspect="1"/>
          </p:cNvPicPr>
          <p:nvPr>
            <p:ph type="pic" sz="quarter" idx="13"/>
          </p:nvPr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7" r="37"/>
          <a:stretch>
            <a:fillRect/>
          </a:stretch>
        </p:blipFill>
        <p:spPr/>
      </p:pic>
      <p:pic>
        <p:nvPicPr>
          <p:cNvPr id="14" name="图片占位符 13"/>
          <p:cNvPicPr>
            <a:picLocks noGrp="1" noChangeAspect="1"/>
          </p:cNvPicPr>
          <p:nvPr>
            <p:ph type="pic" sz="quarter" idx="17"/>
          </p:nvPr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7" r="37"/>
          <a:stretch>
            <a:fillRect/>
          </a:stretch>
        </p:blipFill>
        <p:spPr/>
      </p:pic>
      <p:sp>
        <p:nvSpPr>
          <p:cNvPr id="21" name="TextBox 20"/>
          <p:cNvSpPr txBox="1"/>
          <p:nvPr/>
        </p:nvSpPr>
        <p:spPr>
          <a:xfrm>
            <a:off x="525777" y="1761363"/>
            <a:ext cx="42794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083"/>
            <a:r>
              <a:rPr lang="ja-JP" altLang="en-US" sz="2400" dirty="0">
                <a:solidFill>
                  <a:schemeClr val="bg1"/>
                </a:solidFill>
              </a:rPr>
              <a:t>図書</a:t>
            </a:r>
            <a:r>
              <a:rPr lang="ja-JP" altLang="en-US" sz="2400" dirty="0" smtClean="0">
                <a:solidFill>
                  <a:schemeClr val="bg1"/>
                </a:solidFill>
              </a:rPr>
              <a:t>貸出</a:t>
            </a:r>
            <a:r>
              <a:rPr lang="ja-JP" altLang="en-US" sz="2400" dirty="0">
                <a:solidFill>
                  <a:schemeClr val="bg1"/>
                </a:solidFill>
              </a:rPr>
              <a:t>の</a:t>
            </a:r>
            <a:r>
              <a:rPr lang="ja-JP" altLang="en-US" sz="2400" dirty="0" smtClean="0">
                <a:solidFill>
                  <a:schemeClr val="bg1"/>
                </a:solidFill>
              </a:rPr>
              <a:t>管理プログラム</a:t>
            </a:r>
            <a:endParaRPr lang="en-US" altLang="ko-KR" sz="24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ea"/>
              <a:sym typeface="+mn-lt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09330" y="2297918"/>
            <a:ext cx="119936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>
                <a:solidFill>
                  <a:schemeClr val="bg1">
                    <a:lumMod val="95000"/>
                  </a:schemeClr>
                </a:solidFill>
              </a:rPr>
              <a:t>LeeJaeBeom</a:t>
            </a:r>
            <a:endParaRPr lang="en-US" altLang="ko-KR" sz="12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</a:rPr>
              <a:t>Oh </a:t>
            </a:r>
            <a:r>
              <a:rPr lang="en-US" altLang="ko-KR" sz="1200" dirty="0" err="1">
                <a:solidFill>
                  <a:schemeClr val="bg1">
                    <a:lumMod val="95000"/>
                  </a:schemeClr>
                </a:solidFill>
              </a:rPr>
              <a:t>JuYeon</a:t>
            </a:r>
            <a:endParaRPr lang="en-US" altLang="ko-KR" sz="12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</a:rPr>
              <a:t>Choi </a:t>
            </a:r>
            <a:r>
              <a:rPr lang="en-US" altLang="ko-KR" sz="1200" dirty="0" err="1">
                <a:solidFill>
                  <a:schemeClr val="bg1">
                    <a:lumMod val="95000"/>
                  </a:schemeClr>
                </a:solidFill>
              </a:rPr>
              <a:t>Youngwon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</a:rPr>
              <a:t> </a:t>
            </a:r>
          </a:p>
          <a:p>
            <a:r>
              <a:rPr lang="en-US" altLang="ko-KR" sz="1200" dirty="0" err="1">
                <a:solidFill>
                  <a:schemeClr val="bg1">
                    <a:lumMod val="95000"/>
                  </a:schemeClr>
                </a:solidFill>
              </a:rPr>
              <a:t>Jeong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altLang="ko-KR" sz="1200" dirty="0" err="1">
                <a:solidFill>
                  <a:schemeClr val="bg1">
                    <a:lumMod val="95000"/>
                  </a:schemeClr>
                </a:solidFill>
              </a:rPr>
              <a:t>Darim</a:t>
            </a:r>
            <a:endParaRPr lang="en-US" altLang="ko-KR" sz="12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</a:rPr>
              <a:t>Yu </a:t>
            </a:r>
            <a:r>
              <a:rPr lang="en-US" altLang="ko-KR" sz="1200" dirty="0" err="1">
                <a:solidFill>
                  <a:schemeClr val="bg1">
                    <a:lumMod val="95000"/>
                  </a:schemeClr>
                </a:solidFill>
              </a:rPr>
              <a:t>DongHyun</a:t>
            </a:r>
            <a:endParaRPr lang="en-US" altLang="ko-KR" sz="12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</a:rPr>
              <a:t>Lee </a:t>
            </a:r>
            <a:r>
              <a:rPr lang="en-US" altLang="ko-KR" sz="1200" dirty="0" err="1">
                <a:solidFill>
                  <a:schemeClr val="bg1">
                    <a:lumMod val="95000"/>
                  </a:schemeClr>
                </a:solidFill>
              </a:rPr>
              <a:t>SuJeong</a:t>
            </a:r>
            <a:endParaRPr lang="ko-KR" altLang="en-US" sz="12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97906" y="3631455"/>
            <a:ext cx="813783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083"/>
            <a:r>
              <a:rPr lang="en-US" sz="6900" dirty="0">
                <a:solidFill>
                  <a:prstClr val="white"/>
                </a:solidFill>
                <a:cs typeface="+mn-ea"/>
                <a:sym typeface="+mn-lt"/>
              </a:rPr>
              <a:t>“</a:t>
            </a:r>
          </a:p>
        </p:txBody>
      </p:sp>
      <p:grpSp>
        <p:nvGrpSpPr>
          <p:cNvPr id="25" name="그룹 24"/>
          <p:cNvGrpSpPr/>
          <p:nvPr/>
        </p:nvGrpSpPr>
        <p:grpSpPr>
          <a:xfrm>
            <a:off x="6736932" y="3986956"/>
            <a:ext cx="1299622" cy="688320"/>
            <a:chOff x="6921038" y="4304765"/>
            <a:chExt cx="1299621" cy="688320"/>
          </a:xfrm>
        </p:grpSpPr>
        <p:sp>
          <p:nvSpPr>
            <p:cNvPr id="26" name="TextBox 25"/>
            <p:cNvSpPr txBox="1"/>
            <p:nvPr/>
          </p:nvSpPr>
          <p:spPr>
            <a:xfrm>
              <a:off x="6974741" y="4304765"/>
              <a:ext cx="124591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 err="1">
                  <a:solidFill>
                    <a:schemeClr val="bg1"/>
                  </a:solidFill>
                </a:rPr>
                <a:t>ForYou</a:t>
              </a:r>
              <a:endParaRPr lang="ko-KR" alt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6921038" y="4654531"/>
              <a:ext cx="12852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1600" dirty="0">
                  <a:solidFill>
                    <a:schemeClr val="bg1"/>
                  </a:solidFill>
                </a:rPr>
                <a:t>books</a:t>
              </a:r>
              <a:endParaRPr lang="ko-KR" altLang="en-US" sz="160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4" name="직선 연결선 3"/>
          <p:cNvCxnSpPr/>
          <p:nvPr/>
        </p:nvCxnSpPr>
        <p:spPr>
          <a:xfrm>
            <a:off x="6259393" y="4663650"/>
            <a:ext cx="23305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각 삼각형 4"/>
          <p:cNvSpPr/>
          <p:nvPr/>
        </p:nvSpPr>
        <p:spPr>
          <a:xfrm flipH="1">
            <a:off x="9260188" y="5372100"/>
            <a:ext cx="536400" cy="534856"/>
          </a:xfrm>
          <a:prstGeom prst="rtTriangle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각 삼각형 28"/>
          <p:cNvSpPr/>
          <p:nvPr/>
        </p:nvSpPr>
        <p:spPr>
          <a:xfrm flipV="1">
            <a:off x="1588" y="1493932"/>
            <a:ext cx="536400" cy="534856"/>
          </a:xfrm>
          <a:prstGeom prst="rtTriangle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C421EA59-E6B6-4C13-BF34-4CEC00A053BF}"/>
              </a:ext>
            </a:extLst>
          </p:cNvPr>
          <p:cNvSpPr txBox="1"/>
          <p:nvPr/>
        </p:nvSpPr>
        <p:spPr>
          <a:xfrm flipV="1">
            <a:off x="9033845" y="4348713"/>
            <a:ext cx="813783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083"/>
            <a:r>
              <a:rPr lang="en-US" sz="6900" dirty="0">
                <a:solidFill>
                  <a:prstClr val="white"/>
                </a:solidFill>
                <a:cs typeface="+mn-ea"/>
                <a:sym typeface="+mn-lt"/>
              </a:rPr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878786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39"/>
          <p:cNvSpPr txBox="1"/>
          <p:nvPr/>
        </p:nvSpPr>
        <p:spPr>
          <a:xfrm>
            <a:off x="806292" y="1751601"/>
            <a:ext cx="3169672" cy="369338"/>
          </a:xfrm>
          <a:prstGeom prst="rect">
            <a:avLst/>
          </a:prstGeom>
          <a:noFill/>
        </p:spPr>
        <p:txBody>
          <a:bodyPr wrap="square" lIns="91445" tIns="45723" rIns="91445" bIns="45723" rtlCol="0">
            <a:spAutoFit/>
          </a:bodyPr>
          <a:lstStyle/>
          <a:p>
            <a:pPr algn="r"/>
            <a:r>
              <a:rPr lang="en-US" dirty="0" smtClean="0">
                <a:solidFill>
                  <a:srgbClr val="44546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ea"/>
                <a:sym typeface="+mn-lt"/>
              </a:rPr>
              <a:t>eBook</a:t>
            </a:r>
            <a:r>
              <a:rPr lang="ja-JP" altLang="en-US" dirty="0" smtClean="0">
                <a:solidFill>
                  <a:srgbClr val="445469"/>
                </a:solidFill>
                <a:latin typeface="+mn-ea"/>
                <a:cs typeface="+mn-ea"/>
                <a:sym typeface="+mn-lt"/>
              </a:rPr>
              <a:t>貸出システム</a:t>
            </a:r>
            <a:endParaRPr lang="id-ID" dirty="0">
              <a:solidFill>
                <a:srgbClr val="445469"/>
              </a:solidFill>
              <a:latin typeface="+mn-ea"/>
              <a:cs typeface="+mn-ea"/>
              <a:sym typeface="+mn-lt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3890639" y="652889"/>
            <a:ext cx="4410727" cy="4408678"/>
            <a:chOff x="3716802" y="1450565"/>
            <a:chExt cx="4410727" cy="4408678"/>
          </a:xfrm>
        </p:grpSpPr>
        <p:sp>
          <p:nvSpPr>
            <p:cNvPr id="23" name="Freeform 76"/>
            <p:cNvSpPr/>
            <p:nvPr/>
          </p:nvSpPr>
          <p:spPr bwMode="auto">
            <a:xfrm>
              <a:off x="5922166" y="2032650"/>
              <a:ext cx="2205363" cy="2203315"/>
            </a:xfrm>
            <a:custGeom>
              <a:avLst/>
              <a:gdLst/>
              <a:ahLst/>
              <a:cxnLst>
                <a:cxn ang="0">
                  <a:pos x="183" y="603"/>
                </a:cxn>
                <a:cxn ang="0">
                  <a:pos x="256" y="638"/>
                </a:cxn>
                <a:cxn ang="0">
                  <a:pos x="218" y="731"/>
                </a:cxn>
                <a:cxn ang="0">
                  <a:pos x="386" y="731"/>
                </a:cxn>
                <a:cxn ang="0">
                  <a:pos x="347" y="638"/>
                </a:cxn>
                <a:cxn ang="0">
                  <a:pos x="420" y="603"/>
                </a:cxn>
                <a:cxn ang="0">
                  <a:pos x="603" y="603"/>
                </a:cxn>
                <a:cxn ang="0">
                  <a:pos x="603" y="420"/>
                </a:cxn>
                <a:cxn ang="0">
                  <a:pos x="639" y="347"/>
                </a:cxn>
                <a:cxn ang="0">
                  <a:pos x="731" y="385"/>
                </a:cxn>
                <a:cxn ang="0">
                  <a:pos x="731" y="217"/>
                </a:cxn>
                <a:cxn ang="0">
                  <a:pos x="639" y="256"/>
                </a:cxn>
                <a:cxn ang="0">
                  <a:pos x="603" y="183"/>
                </a:cxn>
                <a:cxn ang="0">
                  <a:pos x="603" y="0"/>
                </a:cxn>
                <a:cxn ang="0">
                  <a:pos x="420" y="0"/>
                </a:cxn>
                <a:cxn ang="0">
                  <a:pos x="347" y="35"/>
                </a:cxn>
                <a:cxn ang="0">
                  <a:pos x="386" y="128"/>
                </a:cxn>
                <a:cxn ang="0">
                  <a:pos x="218" y="128"/>
                </a:cxn>
                <a:cxn ang="0">
                  <a:pos x="256" y="35"/>
                </a:cxn>
                <a:cxn ang="0">
                  <a:pos x="183" y="0"/>
                </a:cxn>
                <a:cxn ang="0">
                  <a:pos x="0" y="0"/>
                </a:cxn>
                <a:cxn ang="0">
                  <a:pos x="0" y="183"/>
                </a:cxn>
                <a:cxn ang="0">
                  <a:pos x="35" y="256"/>
                </a:cxn>
                <a:cxn ang="0">
                  <a:pos x="128" y="217"/>
                </a:cxn>
                <a:cxn ang="0">
                  <a:pos x="128" y="385"/>
                </a:cxn>
                <a:cxn ang="0">
                  <a:pos x="35" y="347"/>
                </a:cxn>
                <a:cxn ang="0">
                  <a:pos x="0" y="420"/>
                </a:cxn>
                <a:cxn ang="0">
                  <a:pos x="0" y="603"/>
                </a:cxn>
                <a:cxn ang="0">
                  <a:pos x="183" y="603"/>
                </a:cxn>
              </a:cxnLst>
              <a:rect l="0" t="0" r="r" b="b"/>
              <a:pathLst>
                <a:path w="819" h="819">
                  <a:moveTo>
                    <a:pt x="183" y="603"/>
                  </a:moveTo>
                  <a:cubicBezTo>
                    <a:pt x="249" y="603"/>
                    <a:pt x="265" y="619"/>
                    <a:pt x="256" y="638"/>
                  </a:cubicBezTo>
                  <a:cubicBezTo>
                    <a:pt x="239" y="675"/>
                    <a:pt x="210" y="680"/>
                    <a:pt x="218" y="731"/>
                  </a:cubicBezTo>
                  <a:cubicBezTo>
                    <a:pt x="231" y="819"/>
                    <a:pt x="372" y="819"/>
                    <a:pt x="386" y="731"/>
                  </a:cubicBezTo>
                  <a:cubicBezTo>
                    <a:pt x="394" y="680"/>
                    <a:pt x="364" y="675"/>
                    <a:pt x="347" y="638"/>
                  </a:cubicBezTo>
                  <a:cubicBezTo>
                    <a:pt x="339" y="619"/>
                    <a:pt x="354" y="603"/>
                    <a:pt x="420" y="603"/>
                  </a:cubicBezTo>
                  <a:cubicBezTo>
                    <a:pt x="603" y="603"/>
                    <a:pt x="603" y="603"/>
                    <a:pt x="603" y="603"/>
                  </a:cubicBezTo>
                  <a:cubicBezTo>
                    <a:pt x="603" y="420"/>
                    <a:pt x="603" y="420"/>
                    <a:pt x="603" y="420"/>
                  </a:cubicBezTo>
                  <a:cubicBezTo>
                    <a:pt x="603" y="354"/>
                    <a:pt x="619" y="338"/>
                    <a:pt x="639" y="347"/>
                  </a:cubicBezTo>
                  <a:cubicBezTo>
                    <a:pt x="675" y="364"/>
                    <a:pt x="680" y="393"/>
                    <a:pt x="731" y="385"/>
                  </a:cubicBezTo>
                  <a:cubicBezTo>
                    <a:pt x="819" y="372"/>
                    <a:pt x="819" y="231"/>
                    <a:pt x="731" y="217"/>
                  </a:cubicBezTo>
                  <a:cubicBezTo>
                    <a:pt x="680" y="209"/>
                    <a:pt x="675" y="239"/>
                    <a:pt x="639" y="256"/>
                  </a:cubicBezTo>
                  <a:cubicBezTo>
                    <a:pt x="619" y="264"/>
                    <a:pt x="603" y="249"/>
                    <a:pt x="603" y="183"/>
                  </a:cubicBezTo>
                  <a:cubicBezTo>
                    <a:pt x="603" y="0"/>
                    <a:pt x="603" y="0"/>
                    <a:pt x="603" y="0"/>
                  </a:cubicBezTo>
                  <a:cubicBezTo>
                    <a:pt x="420" y="0"/>
                    <a:pt x="420" y="0"/>
                    <a:pt x="420" y="0"/>
                  </a:cubicBezTo>
                  <a:cubicBezTo>
                    <a:pt x="354" y="0"/>
                    <a:pt x="339" y="16"/>
                    <a:pt x="347" y="35"/>
                  </a:cubicBezTo>
                  <a:cubicBezTo>
                    <a:pt x="364" y="72"/>
                    <a:pt x="394" y="76"/>
                    <a:pt x="386" y="128"/>
                  </a:cubicBezTo>
                  <a:cubicBezTo>
                    <a:pt x="372" y="216"/>
                    <a:pt x="231" y="216"/>
                    <a:pt x="218" y="128"/>
                  </a:cubicBezTo>
                  <a:cubicBezTo>
                    <a:pt x="210" y="76"/>
                    <a:pt x="239" y="72"/>
                    <a:pt x="256" y="35"/>
                  </a:cubicBezTo>
                  <a:cubicBezTo>
                    <a:pt x="265" y="16"/>
                    <a:pt x="249" y="0"/>
                    <a:pt x="18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83"/>
                    <a:pt x="0" y="183"/>
                    <a:pt x="0" y="183"/>
                  </a:cubicBezTo>
                  <a:cubicBezTo>
                    <a:pt x="0" y="249"/>
                    <a:pt x="16" y="264"/>
                    <a:pt x="35" y="256"/>
                  </a:cubicBezTo>
                  <a:cubicBezTo>
                    <a:pt x="72" y="239"/>
                    <a:pt x="77" y="209"/>
                    <a:pt x="128" y="217"/>
                  </a:cubicBezTo>
                  <a:cubicBezTo>
                    <a:pt x="216" y="231"/>
                    <a:pt x="216" y="372"/>
                    <a:pt x="128" y="385"/>
                  </a:cubicBezTo>
                  <a:cubicBezTo>
                    <a:pt x="77" y="393"/>
                    <a:pt x="72" y="364"/>
                    <a:pt x="35" y="347"/>
                  </a:cubicBezTo>
                  <a:cubicBezTo>
                    <a:pt x="16" y="338"/>
                    <a:pt x="0" y="354"/>
                    <a:pt x="0" y="420"/>
                  </a:cubicBezTo>
                  <a:cubicBezTo>
                    <a:pt x="0" y="603"/>
                    <a:pt x="0" y="603"/>
                    <a:pt x="0" y="603"/>
                  </a:cubicBezTo>
                  <a:lnTo>
                    <a:pt x="183" y="603"/>
                  </a:lnTo>
                  <a:close/>
                </a:path>
              </a:pathLst>
            </a:custGeom>
            <a:solidFill>
              <a:schemeClr val="tx1">
                <a:alpha val="18000"/>
              </a:schemeClr>
            </a:solidFill>
            <a:ln w="19050">
              <a:solidFill>
                <a:srgbClr val="FFFFFF"/>
              </a:solidFill>
              <a:round/>
            </a:ln>
          </p:spPr>
          <p:txBody>
            <a:bodyPr vert="horz" wrap="square" lIns="45720" tIns="22860" rIns="45720" bIns="22860" numCol="1" anchor="t" anchorCtr="0" compatLnSpc="1"/>
            <a:lstStyle/>
            <a:p>
              <a:pPr defTabSz="457200">
                <a:defRPr/>
              </a:pPr>
              <a:endParaRPr lang="en-US" sz="900" kern="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  <p:sp>
          <p:nvSpPr>
            <p:cNvPr id="26" name="Freeform 78"/>
            <p:cNvSpPr/>
            <p:nvPr/>
          </p:nvSpPr>
          <p:spPr bwMode="auto">
            <a:xfrm>
              <a:off x="3716802" y="3073844"/>
              <a:ext cx="2205363" cy="2203315"/>
            </a:xfrm>
            <a:custGeom>
              <a:avLst/>
              <a:gdLst/>
              <a:ahLst/>
              <a:cxnLst>
                <a:cxn ang="0">
                  <a:pos x="399" y="216"/>
                </a:cxn>
                <a:cxn ang="0">
                  <a:pos x="472" y="181"/>
                </a:cxn>
                <a:cxn ang="0">
                  <a:pos x="433" y="88"/>
                </a:cxn>
                <a:cxn ang="0">
                  <a:pos x="601" y="88"/>
                </a:cxn>
                <a:cxn ang="0">
                  <a:pos x="563" y="181"/>
                </a:cxn>
                <a:cxn ang="0">
                  <a:pos x="636" y="216"/>
                </a:cxn>
                <a:cxn ang="0">
                  <a:pos x="819" y="216"/>
                </a:cxn>
                <a:cxn ang="0">
                  <a:pos x="819" y="399"/>
                </a:cxn>
                <a:cxn ang="0">
                  <a:pos x="784" y="472"/>
                </a:cxn>
                <a:cxn ang="0">
                  <a:pos x="691" y="434"/>
                </a:cxn>
                <a:cxn ang="0">
                  <a:pos x="691" y="602"/>
                </a:cxn>
                <a:cxn ang="0">
                  <a:pos x="784" y="563"/>
                </a:cxn>
                <a:cxn ang="0">
                  <a:pos x="819" y="636"/>
                </a:cxn>
                <a:cxn ang="0">
                  <a:pos x="819" y="819"/>
                </a:cxn>
                <a:cxn ang="0">
                  <a:pos x="636" y="819"/>
                </a:cxn>
                <a:cxn ang="0">
                  <a:pos x="563" y="784"/>
                </a:cxn>
                <a:cxn ang="0">
                  <a:pos x="601" y="691"/>
                </a:cxn>
                <a:cxn ang="0">
                  <a:pos x="433" y="691"/>
                </a:cxn>
                <a:cxn ang="0">
                  <a:pos x="472" y="784"/>
                </a:cxn>
                <a:cxn ang="0">
                  <a:pos x="399" y="819"/>
                </a:cxn>
                <a:cxn ang="0">
                  <a:pos x="216" y="819"/>
                </a:cxn>
                <a:cxn ang="0">
                  <a:pos x="216" y="636"/>
                </a:cxn>
                <a:cxn ang="0">
                  <a:pos x="180" y="563"/>
                </a:cxn>
                <a:cxn ang="0">
                  <a:pos x="88" y="602"/>
                </a:cxn>
                <a:cxn ang="0">
                  <a:pos x="88" y="434"/>
                </a:cxn>
                <a:cxn ang="0">
                  <a:pos x="180" y="472"/>
                </a:cxn>
                <a:cxn ang="0">
                  <a:pos x="216" y="399"/>
                </a:cxn>
                <a:cxn ang="0">
                  <a:pos x="216" y="216"/>
                </a:cxn>
                <a:cxn ang="0">
                  <a:pos x="399" y="216"/>
                </a:cxn>
              </a:cxnLst>
              <a:rect l="0" t="0" r="r" b="b"/>
              <a:pathLst>
                <a:path w="819" h="819">
                  <a:moveTo>
                    <a:pt x="399" y="216"/>
                  </a:moveTo>
                  <a:cubicBezTo>
                    <a:pt x="465" y="216"/>
                    <a:pt x="480" y="200"/>
                    <a:pt x="472" y="181"/>
                  </a:cubicBezTo>
                  <a:cubicBezTo>
                    <a:pt x="455" y="144"/>
                    <a:pt x="425" y="139"/>
                    <a:pt x="433" y="88"/>
                  </a:cubicBezTo>
                  <a:cubicBezTo>
                    <a:pt x="447" y="0"/>
                    <a:pt x="588" y="0"/>
                    <a:pt x="601" y="88"/>
                  </a:cubicBezTo>
                  <a:cubicBezTo>
                    <a:pt x="609" y="139"/>
                    <a:pt x="580" y="144"/>
                    <a:pt x="563" y="181"/>
                  </a:cubicBezTo>
                  <a:cubicBezTo>
                    <a:pt x="554" y="200"/>
                    <a:pt x="570" y="216"/>
                    <a:pt x="636" y="216"/>
                  </a:cubicBezTo>
                  <a:cubicBezTo>
                    <a:pt x="819" y="216"/>
                    <a:pt x="819" y="216"/>
                    <a:pt x="819" y="216"/>
                  </a:cubicBezTo>
                  <a:cubicBezTo>
                    <a:pt x="819" y="399"/>
                    <a:pt x="819" y="399"/>
                    <a:pt x="819" y="399"/>
                  </a:cubicBezTo>
                  <a:cubicBezTo>
                    <a:pt x="819" y="465"/>
                    <a:pt x="803" y="481"/>
                    <a:pt x="784" y="472"/>
                  </a:cubicBezTo>
                  <a:cubicBezTo>
                    <a:pt x="747" y="455"/>
                    <a:pt x="742" y="426"/>
                    <a:pt x="691" y="434"/>
                  </a:cubicBezTo>
                  <a:cubicBezTo>
                    <a:pt x="603" y="447"/>
                    <a:pt x="603" y="588"/>
                    <a:pt x="691" y="602"/>
                  </a:cubicBezTo>
                  <a:cubicBezTo>
                    <a:pt x="742" y="610"/>
                    <a:pt x="747" y="580"/>
                    <a:pt x="784" y="563"/>
                  </a:cubicBezTo>
                  <a:cubicBezTo>
                    <a:pt x="803" y="555"/>
                    <a:pt x="819" y="570"/>
                    <a:pt x="819" y="636"/>
                  </a:cubicBezTo>
                  <a:cubicBezTo>
                    <a:pt x="819" y="819"/>
                    <a:pt x="819" y="819"/>
                    <a:pt x="819" y="819"/>
                  </a:cubicBezTo>
                  <a:cubicBezTo>
                    <a:pt x="636" y="819"/>
                    <a:pt x="636" y="819"/>
                    <a:pt x="636" y="819"/>
                  </a:cubicBezTo>
                  <a:cubicBezTo>
                    <a:pt x="570" y="819"/>
                    <a:pt x="554" y="803"/>
                    <a:pt x="563" y="784"/>
                  </a:cubicBezTo>
                  <a:cubicBezTo>
                    <a:pt x="580" y="747"/>
                    <a:pt x="609" y="743"/>
                    <a:pt x="601" y="691"/>
                  </a:cubicBezTo>
                  <a:cubicBezTo>
                    <a:pt x="588" y="603"/>
                    <a:pt x="447" y="603"/>
                    <a:pt x="433" y="691"/>
                  </a:cubicBezTo>
                  <a:cubicBezTo>
                    <a:pt x="425" y="743"/>
                    <a:pt x="455" y="747"/>
                    <a:pt x="472" y="784"/>
                  </a:cubicBezTo>
                  <a:cubicBezTo>
                    <a:pt x="480" y="803"/>
                    <a:pt x="465" y="819"/>
                    <a:pt x="399" y="819"/>
                  </a:cubicBezTo>
                  <a:cubicBezTo>
                    <a:pt x="216" y="819"/>
                    <a:pt x="216" y="819"/>
                    <a:pt x="216" y="819"/>
                  </a:cubicBezTo>
                  <a:cubicBezTo>
                    <a:pt x="216" y="636"/>
                    <a:pt x="216" y="636"/>
                    <a:pt x="216" y="636"/>
                  </a:cubicBezTo>
                  <a:cubicBezTo>
                    <a:pt x="216" y="570"/>
                    <a:pt x="200" y="555"/>
                    <a:pt x="180" y="563"/>
                  </a:cubicBezTo>
                  <a:cubicBezTo>
                    <a:pt x="144" y="580"/>
                    <a:pt x="139" y="610"/>
                    <a:pt x="88" y="602"/>
                  </a:cubicBezTo>
                  <a:cubicBezTo>
                    <a:pt x="0" y="588"/>
                    <a:pt x="0" y="447"/>
                    <a:pt x="88" y="434"/>
                  </a:cubicBezTo>
                  <a:cubicBezTo>
                    <a:pt x="139" y="426"/>
                    <a:pt x="144" y="455"/>
                    <a:pt x="180" y="472"/>
                  </a:cubicBezTo>
                  <a:cubicBezTo>
                    <a:pt x="200" y="481"/>
                    <a:pt x="216" y="465"/>
                    <a:pt x="216" y="399"/>
                  </a:cubicBezTo>
                  <a:cubicBezTo>
                    <a:pt x="216" y="216"/>
                    <a:pt x="216" y="216"/>
                    <a:pt x="216" y="216"/>
                  </a:cubicBezTo>
                  <a:lnTo>
                    <a:pt x="399" y="216"/>
                  </a:lnTo>
                  <a:close/>
                </a:path>
              </a:pathLst>
            </a:custGeom>
            <a:solidFill>
              <a:schemeClr val="tx1">
                <a:alpha val="18000"/>
              </a:schemeClr>
            </a:solidFill>
            <a:ln w="19050">
              <a:solidFill>
                <a:srgbClr val="FFFFFF"/>
              </a:solidFill>
              <a:round/>
            </a:ln>
          </p:spPr>
          <p:txBody>
            <a:bodyPr vert="horz" wrap="square" lIns="45720" tIns="22860" rIns="45720" bIns="22860" numCol="1" anchor="t" anchorCtr="0" compatLnSpc="1"/>
            <a:lstStyle/>
            <a:p>
              <a:pPr defTabSz="457200">
                <a:defRPr/>
              </a:pPr>
              <a:endParaRPr lang="en-US" sz="900" kern="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  <p:sp>
          <p:nvSpPr>
            <p:cNvPr id="29" name="Freeform 77"/>
            <p:cNvSpPr/>
            <p:nvPr/>
          </p:nvSpPr>
          <p:spPr bwMode="auto">
            <a:xfrm>
              <a:off x="4298887" y="1450565"/>
              <a:ext cx="2205363" cy="2203315"/>
            </a:xfrm>
            <a:custGeom>
              <a:avLst/>
              <a:gdLst/>
              <a:ahLst/>
              <a:cxnLst>
                <a:cxn ang="0">
                  <a:pos x="183" y="216"/>
                </a:cxn>
                <a:cxn ang="0">
                  <a:pos x="256" y="180"/>
                </a:cxn>
                <a:cxn ang="0">
                  <a:pos x="217" y="88"/>
                </a:cxn>
                <a:cxn ang="0">
                  <a:pos x="385" y="88"/>
                </a:cxn>
                <a:cxn ang="0">
                  <a:pos x="347" y="180"/>
                </a:cxn>
                <a:cxn ang="0">
                  <a:pos x="420" y="216"/>
                </a:cxn>
                <a:cxn ang="0">
                  <a:pos x="603" y="216"/>
                </a:cxn>
                <a:cxn ang="0">
                  <a:pos x="603" y="399"/>
                </a:cxn>
                <a:cxn ang="0">
                  <a:pos x="638" y="472"/>
                </a:cxn>
                <a:cxn ang="0">
                  <a:pos x="731" y="433"/>
                </a:cxn>
                <a:cxn ang="0">
                  <a:pos x="731" y="601"/>
                </a:cxn>
                <a:cxn ang="0">
                  <a:pos x="638" y="563"/>
                </a:cxn>
                <a:cxn ang="0">
                  <a:pos x="603" y="636"/>
                </a:cxn>
                <a:cxn ang="0">
                  <a:pos x="603" y="819"/>
                </a:cxn>
                <a:cxn ang="0">
                  <a:pos x="420" y="819"/>
                </a:cxn>
                <a:cxn ang="0">
                  <a:pos x="347" y="784"/>
                </a:cxn>
                <a:cxn ang="0">
                  <a:pos x="385" y="691"/>
                </a:cxn>
                <a:cxn ang="0">
                  <a:pos x="217" y="691"/>
                </a:cxn>
                <a:cxn ang="0">
                  <a:pos x="256" y="784"/>
                </a:cxn>
                <a:cxn ang="0">
                  <a:pos x="183" y="819"/>
                </a:cxn>
                <a:cxn ang="0">
                  <a:pos x="0" y="819"/>
                </a:cxn>
                <a:cxn ang="0">
                  <a:pos x="0" y="636"/>
                </a:cxn>
                <a:cxn ang="0">
                  <a:pos x="35" y="563"/>
                </a:cxn>
                <a:cxn ang="0">
                  <a:pos x="128" y="601"/>
                </a:cxn>
                <a:cxn ang="0">
                  <a:pos x="128" y="433"/>
                </a:cxn>
                <a:cxn ang="0">
                  <a:pos x="35" y="472"/>
                </a:cxn>
                <a:cxn ang="0">
                  <a:pos x="0" y="399"/>
                </a:cxn>
                <a:cxn ang="0">
                  <a:pos x="0" y="216"/>
                </a:cxn>
                <a:cxn ang="0">
                  <a:pos x="183" y="216"/>
                </a:cxn>
              </a:cxnLst>
              <a:rect l="0" t="0" r="r" b="b"/>
              <a:pathLst>
                <a:path w="819" h="819">
                  <a:moveTo>
                    <a:pt x="183" y="216"/>
                  </a:moveTo>
                  <a:cubicBezTo>
                    <a:pt x="249" y="216"/>
                    <a:pt x="264" y="200"/>
                    <a:pt x="256" y="180"/>
                  </a:cubicBezTo>
                  <a:cubicBezTo>
                    <a:pt x="239" y="144"/>
                    <a:pt x="209" y="139"/>
                    <a:pt x="217" y="88"/>
                  </a:cubicBezTo>
                  <a:cubicBezTo>
                    <a:pt x="231" y="0"/>
                    <a:pt x="372" y="0"/>
                    <a:pt x="385" y="88"/>
                  </a:cubicBezTo>
                  <a:cubicBezTo>
                    <a:pt x="393" y="139"/>
                    <a:pt x="364" y="144"/>
                    <a:pt x="347" y="180"/>
                  </a:cubicBezTo>
                  <a:cubicBezTo>
                    <a:pt x="338" y="200"/>
                    <a:pt x="354" y="216"/>
                    <a:pt x="420" y="216"/>
                  </a:cubicBezTo>
                  <a:cubicBezTo>
                    <a:pt x="603" y="216"/>
                    <a:pt x="603" y="216"/>
                    <a:pt x="603" y="216"/>
                  </a:cubicBezTo>
                  <a:cubicBezTo>
                    <a:pt x="603" y="399"/>
                    <a:pt x="603" y="399"/>
                    <a:pt x="603" y="399"/>
                  </a:cubicBezTo>
                  <a:cubicBezTo>
                    <a:pt x="603" y="465"/>
                    <a:pt x="619" y="480"/>
                    <a:pt x="638" y="472"/>
                  </a:cubicBezTo>
                  <a:cubicBezTo>
                    <a:pt x="675" y="455"/>
                    <a:pt x="680" y="425"/>
                    <a:pt x="731" y="433"/>
                  </a:cubicBezTo>
                  <a:cubicBezTo>
                    <a:pt x="819" y="447"/>
                    <a:pt x="819" y="588"/>
                    <a:pt x="731" y="601"/>
                  </a:cubicBezTo>
                  <a:cubicBezTo>
                    <a:pt x="680" y="609"/>
                    <a:pt x="675" y="580"/>
                    <a:pt x="638" y="563"/>
                  </a:cubicBezTo>
                  <a:cubicBezTo>
                    <a:pt x="619" y="554"/>
                    <a:pt x="603" y="570"/>
                    <a:pt x="603" y="636"/>
                  </a:cubicBezTo>
                  <a:cubicBezTo>
                    <a:pt x="603" y="819"/>
                    <a:pt x="603" y="819"/>
                    <a:pt x="603" y="819"/>
                  </a:cubicBezTo>
                  <a:cubicBezTo>
                    <a:pt x="420" y="819"/>
                    <a:pt x="420" y="819"/>
                    <a:pt x="420" y="819"/>
                  </a:cubicBezTo>
                  <a:cubicBezTo>
                    <a:pt x="354" y="819"/>
                    <a:pt x="338" y="803"/>
                    <a:pt x="347" y="784"/>
                  </a:cubicBezTo>
                  <a:cubicBezTo>
                    <a:pt x="364" y="747"/>
                    <a:pt x="393" y="742"/>
                    <a:pt x="385" y="691"/>
                  </a:cubicBezTo>
                  <a:cubicBezTo>
                    <a:pt x="372" y="603"/>
                    <a:pt x="231" y="603"/>
                    <a:pt x="217" y="691"/>
                  </a:cubicBezTo>
                  <a:cubicBezTo>
                    <a:pt x="209" y="742"/>
                    <a:pt x="239" y="747"/>
                    <a:pt x="256" y="784"/>
                  </a:cubicBezTo>
                  <a:cubicBezTo>
                    <a:pt x="264" y="803"/>
                    <a:pt x="249" y="819"/>
                    <a:pt x="183" y="819"/>
                  </a:cubicBezTo>
                  <a:cubicBezTo>
                    <a:pt x="0" y="819"/>
                    <a:pt x="0" y="819"/>
                    <a:pt x="0" y="819"/>
                  </a:cubicBezTo>
                  <a:cubicBezTo>
                    <a:pt x="0" y="636"/>
                    <a:pt x="0" y="636"/>
                    <a:pt x="0" y="636"/>
                  </a:cubicBezTo>
                  <a:cubicBezTo>
                    <a:pt x="0" y="570"/>
                    <a:pt x="16" y="554"/>
                    <a:pt x="35" y="563"/>
                  </a:cubicBezTo>
                  <a:cubicBezTo>
                    <a:pt x="72" y="580"/>
                    <a:pt x="76" y="609"/>
                    <a:pt x="128" y="601"/>
                  </a:cubicBezTo>
                  <a:cubicBezTo>
                    <a:pt x="216" y="588"/>
                    <a:pt x="216" y="447"/>
                    <a:pt x="128" y="433"/>
                  </a:cubicBezTo>
                  <a:cubicBezTo>
                    <a:pt x="76" y="425"/>
                    <a:pt x="72" y="455"/>
                    <a:pt x="35" y="472"/>
                  </a:cubicBezTo>
                  <a:cubicBezTo>
                    <a:pt x="16" y="480"/>
                    <a:pt x="0" y="465"/>
                    <a:pt x="0" y="399"/>
                  </a:cubicBezTo>
                  <a:cubicBezTo>
                    <a:pt x="0" y="216"/>
                    <a:pt x="0" y="216"/>
                    <a:pt x="0" y="216"/>
                  </a:cubicBezTo>
                  <a:lnTo>
                    <a:pt x="183" y="216"/>
                  </a:lnTo>
                  <a:close/>
                </a:path>
              </a:pathLst>
            </a:custGeom>
            <a:solidFill>
              <a:schemeClr val="accent2"/>
            </a:solidFill>
            <a:ln w="19050">
              <a:solidFill>
                <a:srgbClr val="FFFFFF"/>
              </a:solidFill>
              <a:round/>
            </a:ln>
          </p:spPr>
          <p:txBody>
            <a:bodyPr vert="horz" wrap="square" lIns="45720" tIns="22860" rIns="45720" bIns="22860" numCol="1" anchor="t" anchorCtr="0" compatLnSpc="1"/>
            <a:lstStyle/>
            <a:p>
              <a:pPr defTabSz="457200">
                <a:defRPr/>
              </a:pPr>
              <a:endParaRPr lang="en-US" sz="900" kern="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  <p:sp>
          <p:nvSpPr>
            <p:cNvPr id="32" name="Freeform 79"/>
            <p:cNvSpPr/>
            <p:nvPr/>
          </p:nvSpPr>
          <p:spPr bwMode="auto">
            <a:xfrm>
              <a:off x="5340081" y="3653879"/>
              <a:ext cx="2205363" cy="2205364"/>
            </a:xfrm>
            <a:custGeom>
              <a:avLst/>
              <a:gdLst/>
              <a:ahLst/>
              <a:cxnLst>
                <a:cxn ang="0">
                  <a:pos x="216" y="420"/>
                </a:cxn>
                <a:cxn ang="0">
                  <a:pos x="181" y="347"/>
                </a:cxn>
                <a:cxn ang="0">
                  <a:pos x="88" y="386"/>
                </a:cxn>
                <a:cxn ang="0">
                  <a:pos x="88" y="218"/>
                </a:cxn>
                <a:cxn ang="0">
                  <a:pos x="181" y="256"/>
                </a:cxn>
                <a:cxn ang="0">
                  <a:pos x="216" y="183"/>
                </a:cxn>
                <a:cxn ang="0">
                  <a:pos x="216" y="0"/>
                </a:cxn>
                <a:cxn ang="0">
                  <a:pos x="399" y="0"/>
                </a:cxn>
                <a:cxn ang="0">
                  <a:pos x="472" y="35"/>
                </a:cxn>
                <a:cxn ang="0">
                  <a:pos x="434" y="128"/>
                </a:cxn>
                <a:cxn ang="0">
                  <a:pos x="602" y="128"/>
                </a:cxn>
                <a:cxn ang="0">
                  <a:pos x="563" y="35"/>
                </a:cxn>
                <a:cxn ang="0">
                  <a:pos x="636" y="0"/>
                </a:cxn>
                <a:cxn ang="0">
                  <a:pos x="819" y="0"/>
                </a:cxn>
                <a:cxn ang="0">
                  <a:pos x="819" y="183"/>
                </a:cxn>
                <a:cxn ang="0">
                  <a:pos x="784" y="256"/>
                </a:cxn>
                <a:cxn ang="0">
                  <a:pos x="691" y="218"/>
                </a:cxn>
                <a:cxn ang="0">
                  <a:pos x="691" y="386"/>
                </a:cxn>
                <a:cxn ang="0">
                  <a:pos x="784" y="347"/>
                </a:cxn>
                <a:cxn ang="0">
                  <a:pos x="819" y="420"/>
                </a:cxn>
                <a:cxn ang="0">
                  <a:pos x="819" y="603"/>
                </a:cxn>
                <a:cxn ang="0">
                  <a:pos x="636" y="603"/>
                </a:cxn>
                <a:cxn ang="0">
                  <a:pos x="563" y="639"/>
                </a:cxn>
                <a:cxn ang="0">
                  <a:pos x="602" y="731"/>
                </a:cxn>
                <a:cxn ang="0">
                  <a:pos x="434" y="731"/>
                </a:cxn>
                <a:cxn ang="0">
                  <a:pos x="472" y="639"/>
                </a:cxn>
                <a:cxn ang="0">
                  <a:pos x="399" y="603"/>
                </a:cxn>
                <a:cxn ang="0">
                  <a:pos x="216" y="603"/>
                </a:cxn>
                <a:cxn ang="0">
                  <a:pos x="216" y="420"/>
                </a:cxn>
              </a:cxnLst>
              <a:rect l="0" t="0" r="r" b="b"/>
              <a:pathLst>
                <a:path w="819" h="819">
                  <a:moveTo>
                    <a:pt x="216" y="420"/>
                  </a:moveTo>
                  <a:cubicBezTo>
                    <a:pt x="216" y="354"/>
                    <a:pt x="200" y="339"/>
                    <a:pt x="181" y="347"/>
                  </a:cubicBezTo>
                  <a:cubicBezTo>
                    <a:pt x="144" y="364"/>
                    <a:pt x="139" y="394"/>
                    <a:pt x="88" y="386"/>
                  </a:cubicBezTo>
                  <a:cubicBezTo>
                    <a:pt x="0" y="372"/>
                    <a:pt x="0" y="231"/>
                    <a:pt x="88" y="218"/>
                  </a:cubicBezTo>
                  <a:cubicBezTo>
                    <a:pt x="139" y="210"/>
                    <a:pt x="144" y="239"/>
                    <a:pt x="181" y="256"/>
                  </a:cubicBezTo>
                  <a:cubicBezTo>
                    <a:pt x="200" y="265"/>
                    <a:pt x="216" y="249"/>
                    <a:pt x="216" y="183"/>
                  </a:cubicBezTo>
                  <a:cubicBezTo>
                    <a:pt x="216" y="0"/>
                    <a:pt x="216" y="0"/>
                    <a:pt x="216" y="0"/>
                  </a:cubicBezTo>
                  <a:cubicBezTo>
                    <a:pt x="399" y="0"/>
                    <a:pt x="399" y="0"/>
                    <a:pt x="399" y="0"/>
                  </a:cubicBezTo>
                  <a:cubicBezTo>
                    <a:pt x="465" y="0"/>
                    <a:pt x="481" y="16"/>
                    <a:pt x="472" y="35"/>
                  </a:cubicBezTo>
                  <a:cubicBezTo>
                    <a:pt x="455" y="72"/>
                    <a:pt x="426" y="77"/>
                    <a:pt x="434" y="128"/>
                  </a:cubicBezTo>
                  <a:cubicBezTo>
                    <a:pt x="447" y="216"/>
                    <a:pt x="588" y="216"/>
                    <a:pt x="602" y="128"/>
                  </a:cubicBezTo>
                  <a:cubicBezTo>
                    <a:pt x="610" y="77"/>
                    <a:pt x="580" y="72"/>
                    <a:pt x="563" y="35"/>
                  </a:cubicBezTo>
                  <a:cubicBezTo>
                    <a:pt x="555" y="16"/>
                    <a:pt x="570" y="0"/>
                    <a:pt x="636" y="0"/>
                  </a:cubicBezTo>
                  <a:cubicBezTo>
                    <a:pt x="819" y="0"/>
                    <a:pt x="819" y="0"/>
                    <a:pt x="819" y="0"/>
                  </a:cubicBezTo>
                  <a:cubicBezTo>
                    <a:pt x="819" y="183"/>
                    <a:pt x="819" y="183"/>
                    <a:pt x="819" y="183"/>
                  </a:cubicBezTo>
                  <a:cubicBezTo>
                    <a:pt x="819" y="249"/>
                    <a:pt x="803" y="265"/>
                    <a:pt x="784" y="256"/>
                  </a:cubicBezTo>
                  <a:cubicBezTo>
                    <a:pt x="747" y="239"/>
                    <a:pt x="743" y="210"/>
                    <a:pt x="691" y="218"/>
                  </a:cubicBezTo>
                  <a:cubicBezTo>
                    <a:pt x="603" y="231"/>
                    <a:pt x="603" y="372"/>
                    <a:pt x="691" y="386"/>
                  </a:cubicBezTo>
                  <a:cubicBezTo>
                    <a:pt x="743" y="394"/>
                    <a:pt x="747" y="364"/>
                    <a:pt x="784" y="347"/>
                  </a:cubicBezTo>
                  <a:cubicBezTo>
                    <a:pt x="803" y="339"/>
                    <a:pt x="819" y="354"/>
                    <a:pt x="819" y="420"/>
                  </a:cubicBezTo>
                  <a:cubicBezTo>
                    <a:pt x="819" y="603"/>
                    <a:pt x="819" y="603"/>
                    <a:pt x="819" y="603"/>
                  </a:cubicBezTo>
                  <a:cubicBezTo>
                    <a:pt x="636" y="603"/>
                    <a:pt x="636" y="603"/>
                    <a:pt x="636" y="603"/>
                  </a:cubicBezTo>
                  <a:cubicBezTo>
                    <a:pt x="570" y="603"/>
                    <a:pt x="555" y="619"/>
                    <a:pt x="563" y="639"/>
                  </a:cubicBezTo>
                  <a:cubicBezTo>
                    <a:pt x="580" y="675"/>
                    <a:pt x="610" y="680"/>
                    <a:pt x="602" y="731"/>
                  </a:cubicBezTo>
                  <a:cubicBezTo>
                    <a:pt x="588" y="819"/>
                    <a:pt x="447" y="819"/>
                    <a:pt x="434" y="731"/>
                  </a:cubicBezTo>
                  <a:cubicBezTo>
                    <a:pt x="426" y="680"/>
                    <a:pt x="455" y="675"/>
                    <a:pt x="472" y="639"/>
                  </a:cubicBezTo>
                  <a:cubicBezTo>
                    <a:pt x="481" y="619"/>
                    <a:pt x="465" y="603"/>
                    <a:pt x="399" y="603"/>
                  </a:cubicBezTo>
                  <a:cubicBezTo>
                    <a:pt x="216" y="603"/>
                    <a:pt x="216" y="603"/>
                    <a:pt x="216" y="603"/>
                  </a:cubicBezTo>
                  <a:lnTo>
                    <a:pt x="216" y="420"/>
                  </a:lnTo>
                  <a:close/>
                </a:path>
              </a:pathLst>
            </a:custGeom>
            <a:solidFill>
              <a:schemeClr val="accent5"/>
            </a:solidFill>
            <a:ln w="19050">
              <a:solidFill>
                <a:srgbClr val="FFFFFF"/>
              </a:solidFill>
              <a:round/>
            </a:ln>
          </p:spPr>
          <p:txBody>
            <a:bodyPr vert="horz" wrap="square" lIns="45720" tIns="22860" rIns="45720" bIns="22860" numCol="1" anchor="t" anchorCtr="0" compatLnSpc="1"/>
            <a:lstStyle/>
            <a:p>
              <a:pPr defTabSz="457200">
                <a:defRPr/>
              </a:pPr>
              <a:endParaRPr lang="en-US" sz="900" kern="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</p:grpSp>
      <p:sp>
        <p:nvSpPr>
          <p:cNvPr id="41" name="Rectangle 40"/>
          <p:cNvSpPr/>
          <p:nvPr/>
        </p:nvSpPr>
        <p:spPr>
          <a:xfrm>
            <a:off x="1293780" y="1997179"/>
            <a:ext cx="2704805" cy="369338"/>
          </a:xfrm>
          <a:prstGeom prst="rect">
            <a:avLst/>
          </a:prstGeom>
        </p:spPr>
        <p:txBody>
          <a:bodyPr wrap="square" lIns="91445" tIns="45723" rIns="91445" bIns="45723">
            <a:spAutoFit/>
          </a:bodyPr>
          <a:lstStyle/>
          <a:p>
            <a:pPr algn="r"/>
            <a:r>
              <a:rPr lang="en-US" dirty="0">
                <a:cs typeface="+mn-ea"/>
                <a:sym typeface="+mn-lt"/>
              </a:rPr>
              <a:t>E-book Reservation System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7971631" y="3438289"/>
            <a:ext cx="3905372" cy="369338"/>
          </a:xfrm>
          <a:prstGeom prst="rect">
            <a:avLst/>
          </a:prstGeom>
          <a:noFill/>
        </p:spPr>
        <p:txBody>
          <a:bodyPr wrap="square" lIns="91445" tIns="45723" rIns="91445" bIns="45723" rtlCol="0">
            <a:spAutoFit/>
          </a:bodyPr>
          <a:lstStyle/>
          <a:p>
            <a:r>
              <a:rPr lang="ja-JP" altLang="en-US" dirty="0" smtClean="0">
                <a:solidFill>
                  <a:schemeClr val="tx2"/>
                </a:solidFill>
              </a:rPr>
              <a:t>パーソナライズお勧めサービス</a:t>
            </a:r>
            <a:endParaRPr lang="id-ID" dirty="0">
              <a:solidFill>
                <a:schemeClr val="tx2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ea"/>
              <a:sym typeface="+mn-lt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7975376" y="3680607"/>
            <a:ext cx="2341627" cy="369338"/>
          </a:xfrm>
          <a:prstGeom prst="rect">
            <a:avLst/>
          </a:prstGeom>
        </p:spPr>
        <p:txBody>
          <a:bodyPr wrap="square" lIns="91445" tIns="45723" rIns="91445" bIns="45723">
            <a:spAutoFit/>
          </a:bodyPr>
          <a:lstStyle/>
          <a:p>
            <a:r>
              <a:rPr lang="en-US" dirty="0">
                <a:cs typeface="+mn-ea"/>
                <a:sym typeface="+mn-lt"/>
              </a:rPr>
              <a:t>Personalization</a:t>
            </a:r>
            <a:endParaRPr lang="en-US" sz="2400" dirty="0">
              <a:cs typeface="+mn-ea"/>
              <a:sym typeface="+mn-lt"/>
            </a:endParaRPr>
          </a:p>
        </p:txBody>
      </p:sp>
      <p:sp>
        <p:nvSpPr>
          <p:cNvPr id="22" name="Rectangle 51"/>
          <p:cNvSpPr/>
          <p:nvPr/>
        </p:nvSpPr>
        <p:spPr>
          <a:xfrm>
            <a:off x="770808" y="559459"/>
            <a:ext cx="70971" cy="62805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>
              <a:cs typeface="+mn-ea"/>
              <a:sym typeface="+mn-lt"/>
            </a:endParaRPr>
          </a:p>
        </p:txBody>
      </p:sp>
      <p:sp>
        <p:nvSpPr>
          <p:cNvPr id="18" name="TextBox 49">
            <a:extLst>
              <a:ext uri="{FF2B5EF4-FFF2-40B4-BE49-F238E27FC236}">
                <a16:creationId xmlns:a16="http://schemas.microsoft.com/office/drawing/2014/main" xmlns="" id="{BE25D2A2-9616-4FE7-9D72-727886586CB3}"/>
              </a:ext>
            </a:extLst>
          </p:cNvPr>
          <p:cNvSpPr txBox="1"/>
          <p:nvPr/>
        </p:nvSpPr>
        <p:spPr>
          <a:xfrm>
            <a:off x="911069" y="838036"/>
            <a:ext cx="7013611" cy="387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ja-JP" altLang="en-US" sz="2400" dirty="0" smtClean="0">
                <a:solidFill>
                  <a:schemeClr val="tx2"/>
                </a:solidFill>
                <a:latin typeface="+mn-ea"/>
                <a:cs typeface="+mn-ea"/>
                <a:sym typeface="+mn-lt"/>
              </a:rPr>
              <a:t>開発の意図</a:t>
            </a:r>
            <a:endParaRPr lang="en-US" sz="2400" dirty="0">
              <a:solidFill>
                <a:schemeClr val="tx2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19" name="TextBox 50">
            <a:extLst>
              <a:ext uri="{FF2B5EF4-FFF2-40B4-BE49-F238E27FC236}">
                <a16:creationId xmlns:a16="http://schemas.microsoft.com/office/drawing/2014/main" xmlns="" id="{C6C7CD5A-4B06-4561-90EB-10A80ACDA686}"/>
              </a:ext>
            </a:extLst>
          </p:cNvPr>
          <p:cNvSpPr txBox="1"/>
          <p:nvPr/>
        </p:nvSpPr>
        <p:spPr>
          <a:xfrm>
            <a:off x="911070" y="537560"/>
            <a:ext cx="43780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ea"/>
                <a:sym typeface="+mn-lt"/>
              </a:rPr>
              <a:t>ForYou</a:t>
            </a:r>
            <a:r>
              <a:rPr lang="en-US" altLang="ko-KR" sz="1400" dirty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ea"/>
                <a:sym typeface="+mn-lt"/>
              </a:rPr>
              <a:t> books</a:t>
            </a: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xmlns="" id="{D83C3DA1-2511-4C17-8699-9B767B1774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9620" y="5418000"/>
            <a:ext cx="1440000" cy="14400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8FA1506E-63E5-4906-81AC-76DF01D9A85B}"/>
              </a:ext>
            </a:extLst>
          </p:cNvPr>
          <p:cNvSpPr txBox="1"/>
          <p:nvPr/>
        </p:nvSpPr>
        <p:spPr>
          <a:xfrm>
            <a:off x="1791856" y="5251540"/>
            <a:ext cx="860829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2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</a:t>
            </a:r>
            <a:r>
              <a:rPr lang="ja-JP" altLang="en-US" sz="2000" dirty="0" smtClean="0"/>
              <a:t>図書の貸出システム</a:t>
            </a:r>
            <a:r>
              <a:rPr lang="ja-JP" altLang="en-US" sz="2000" dirty="0"/>
              <a:t>の</a:t>
            </a:r>
            <a:r>
              <a:rPr lang="ja-JP" altLang="en-US" sz="2000" dirty="0" smtClean="0"/>
              <a:t>うち</a:t>
            </a:r>
            <a:r>
              <a:rPr lang="ja-JP" altLang="en-US" sz="2000" dirty="0"/>
              <a:t>、</a:t>
            </a:r>
            <a:r>
              <a:rPr lang="en-US" altLang="ja-JP" sz="2000" dirty="0" smtClean="0"/>
              <a:t>eBook</a:t>
            </a:r>
            <a:r>
              <a:rPr lang="ja-JP" altLang="en-US" sz="2000" dirty="0"/>
              <a:t>貸出</a:t>
            </a:r>
            <a:r>
              <a:rPr lang="ja-JP" altLang="en-US" sz="2000" dirty="0" smtClean="0"/>
              <a:t>システム</a:t>
            </a:r>
            <a:r>
              <a:rPr lang="ja-JP" altLang="en-US" sz="2000" dirty="0"/>
              <a:t>として企画</a:t>
            </a:r>
            <a:r>
              <a:rPr lang="en-US" altLang="ja-JP" sz="2000" dirty="0"/>
              <a:t>,</a:t>
            </a:r>
            <a:r>
              <a:rPr lang="ja-JP" altLang="en-US" sz="2000" dirty="0"/>
              <a:t>トレンドに合わせた</a:t>
            </a:r>
            <a:r>
              <a:rPr lang="ja-JP" altLang="en-US" sz="2000" dirty="0" smtClean="0">
                <a:latin typeface="+mj-ea"/>
                <a:ea typeface="+mj-ea"/>
              </a:rPr>
              <a:t>差別化の戦略で</a:t>
            </a:r>
            <a:r>
              <a:rPr lang="ko-KR" altLang="en-US" sz="2000" dirty="0" smtClean="0">
                <a:latin typeface="+mj-ea"/>
                <a:ea typeface="+mj-ea"/>
              </a:rPr>
              <a:t> </a:t>
            </a:r>
            <a:r>
              <a:rPr lang="ja-JP" altLang="en-US" sz="2000" dirty="0">
                <a:latin typeface="+mj-ea"/>
                <a:ea typeface="+mj-ea"/>
              </a:rPr>
              <a:t>「</a:t>
            </a:r>
            <a:r>
              <a:rPr lang="ja-JP" altLang="en-US" sz="2000" dirty="0" smtClean="0">
                <a:latin typeface="+mj-ea"/>
                <a:ea typeface="+mj-ea"/>
              </a:rPr>
              <a:t>定期</a:t>
            </a:r>
            <a:r>
              <a:rPr lang="ja-JP" altLang="en-US" sz="2000" dirty="0">
                <a:latin typeface="+mj-ea"/>
                <a:ea typeface="+mj-ea"/>
              </a:rPr>
              <a:t>の購読</a:t>
            </a:r>
            <a:r>
              <a:rPr lang="ja-JP" altLang="en-US" sz="2000" dirty="0" smtClean="0">
                <a:latin typeface="+mj-ea"/>
                <a:ea typeface="+mj-ea"/>
              </a:rPr>
              <a:t>サービ</a:t>
            </a:r>
            <a:r>
              <a:rPr lang="ja-JP" altLang="en-US" sz="2000" dirty="0">
                <a:latin typeface="+mj-ea"/>
                <a:ea typeface="+mj-ea"/>
              </a:rPr>
              <a:t>」</a:t>
            </a:r>
            <a:r>
              <a:rPr lang="ko-KR" altLang="en-US" sz="2000" dirty="0" smtClean="0">
                <a:latin typeface="+mj-ea"/>
                <a:ea typeface="+mj-ea"/>
              </a:rPr>
              <a:t> </a:t>
            </a:r>
            <a:r>
              <a:rPr lang="ja-JP" altLang="en-US" sz="2000" dirty="0" smtClean="0">
                <a:latin typeface="+mj-ea"/>
                <a:ea typeface="+mj-ea"/>
              </a:rPr>
              <a:t>や</a:t>
            </a:r>
            <a:r>
              <a:rPr lang="ko-KR" altLang="en-US" sz="2000" dirty="0" smtClean="0">
                <a:latin typeface="+mj-ea"/>
                <a:ea typeface="+mj-ea"/>
              </a:rPr>
              <a:t>‘</a:t>
            </a:r>
            <a:r>
              <a:rPr lang="ja-JP" altLang="en-US" sz="2000" dirty="0">
                <a:latin typeface="+mj-ea"/>
                <a:ea typeface="+mj-ea"/>
              </a:rPr>
              <a:t>自動</a:t>
            </a:r>
            <a:r>
              <a:rPr lang="ja-JP" altLang="en-US" sz="2000" dirty="0" smtClean="0">
                <a:latin typeface="+mj-ea"/>
                <a:ea typeface="+mj-ea"/>
              </a:rPr>
              <a:t>決済</a:t>
            </a:r>
            <a:r>
              <a:rPr lang="ja-JP" altLang="en-US" sz="2000" dirty="0" smtClean="0">
                <a:latin typeface="+mj-ea"/>
                <a:ea typeface="+mj-ea"/>
                <a:cs typeface="+mn-ea"/>
                <a:sym typeface="+mn-lt"/>
              </a:rPr>
              <a:t>システム</a:t>
            </a:r>
            <a:r>
              <a:rPr lang="ja-JP" altLang="en-US" sz="2000" dirty="0" smtClean="0">
                <a:latin typeface="+mj-ea"/>
                <a:ea typeface="+mj-ea"/>
              </a:rPr>
              <a:t>、</a:t>
            </a:r>
            <a:r>
              <a:rPr lang="en-US" altLang="ko-KR" sz="2000" dirty="0" smtClean="0">
                <a:latin typeface="+mj-ea"/>
                <a:ea typeface="+mj-ea"/>
              </a:rPr>
              <a:t> </a:t>
            </a:r>
            <a:r>
              <a:rPr lang="ja-JP" altLang="en-US" sz="2000" dirty="0">
                <a:latin typeface="+mj-ea"/>
                <a:ea typeface="+mj-ea"/>
              </a:rPr>
              <a:t>「</a:t>
            </a:r>
            <a:r>
              <a:rPr lang="ja-JP" altLang="en-US" sz="2000" dirty="0" smtClean="0">
                <a:latin typeface="+mj-ea"/>
                <a:ea typeface="+mj-ea"/>
              </a:rPr>
              <a:t>パーソナライズ</a:t>
            </a:r>
            <a:r>
              <a:rPr lang="ja-JP" altLang="en-US" sz="2000" dirty="0">
                <a:latin typeface="+mj-ea"/>
                <a:ea typeface="+mj-ea"/>
              </a:rPr>
              <a:t>お勧め</a:t>
            </a:r>
            <a:r>
              <a:rPr lang="ja-JP" altLang="en-US" sz="2000" dirty="0" smtClean="0">
                <a:latin typeface="+mj-ea"/>
                <a:ea typeface="+mj-ea"/>
              </a:rPr>
              <a:t>サービス」</a:t>
            </a:r>
            <a:r>
              <a:rPr lang="ko-KR" altLang="en-US" sz="2000" dirty="0" smtClean="0">
                <a:latin typeface="+mj-ea"/>
                <a:ea typeface="+mj-ea"/>
              </a:rPr>
              <a:t> </a:t>
            </a:r>
            <a:r>
              <a:rPr lang="ja-JP" altLang="en-US" sz="2000" dirty="0" smtClean="0">
                <a:latin typeface="+mj-ea"/>
                <a:ea typeface="+mj-ea"/>
              </a:rPr>
              <a:t>を活用</a:t>
            </a:r>
            <a:r>
              <a:rPr lang="ja-JP" altLang="en-US" sz="2000" dirty="0">
                <a:latin typeface="+mj-ea"/>
                <a:ea typeface="+mj-ea"/>
              </a:rPr>
              <a:t>。</a:t>
            </a:r>
            <a:endParaRPr lang="ko-KR" altLang="en-US" sz="2000" dirty="0" smtClean="0">
              <a:latin typeface="+mj-ea"/>
              <a:ea typeface="+mj-ea"/>
            </a:endParaRPr>
          </a:p>
          <a:p>
            <a:endParaRPr lang="en-US" altLang="ko-KR" sz="2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6967278A-1242-4701-9BCD-EBDE33E47EE1}"/>
              </a:ext>
            </a:extLst>
          </p:cNvPr>
          <p:cNvSpPr txBox="1"/>
          <p:nvPr/>
        </p:nvSpPr>
        <p:spPr>
          <a:xfrm>
            <a:off x="8461757" y="1751601"/>
            <a:ext cx="3169672" cy="369338"/>
          </a:xfrm>
          <a:prstGeom prst="rect">
            <a:avLst/>
          </a:prstGeom>
          <a:noFill/>
        </p:spPr>
        <p:txBody>
          <a:bodyPr wrap="square" lIns="91445" tIns="45723" rIns="91445" bIns="45723" rtlCol="0">
            <a:spAutoFit/>
          </a:bodyPr>
          <a:lstStyle/>
          <a:p>
            <a:r>
              <a:rPr lang="ja-JP" altLang="en-US" dirty="0" smtClean="0">
                <a:solidFill>
                  <a:schemeClr val="tx2"/>
                </a:solidFill>
              </a:rPr>
              <a:t>定期の購読サービス</a:t>
            </a:r>
            <a:endParaRPr lang="id-ID" dirty="0">
              <a:solidFill>
                <a:schemeClr val="tx2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ea"/>
              <a:sym typeface="+mn-lt"/>
            </a:endParaRPr>
          </a:p>
        </p:txBody>
      </p:sp>
      <p:sp>
        <p:nvSpPr>
          <p:cNvPr id="34" name="Rectangle 46">
            <a:extLst>
              <a:ext uri="{FF2B5EF4-FFF2-40B4-BE49-F238E27FC236}">
                <a16:creationId xmlns:a16="http://schemas.microsoft.com/office/drawing/2014/main" xmlns="" id="{77B586A7-BA27-4D32-A137-21339B4FC9BE}"/>
              </a:ext>
            </a:extLst>
          </p:cNvPr>
          <p:cNvSpPr/>
          <p:nvPr/>
        </p:nvSpPr>
        <p:spPr>
          <a:xfrm>
            <a:off x="8461757" y="1994185"/>
            <a:ext cx="2683291" cy="369338"/>
          </a:xfrm>
          <a:prstGeom prst="rect">
            <a:avLst/>
          </a:prstGeom>
        </p:spPr>
        <p:txBody>
          <a:bodyPr wrap="square" lIns="91445" tIns="45723" rIns="91445" bIns="45723">
            <a:spAutoFit/>
          </a:bodyPr>
          <a:lstStyle/>
          <a:p>
            <a:r>
              <a:rPr lang="en-US" dirty="0" err="1">
                <a:cs typeface="+mn-ea"/>
                <a:sym typeface="+mn-lt"/>
              </a:rPr>
              <a:t>Supscription</a:t>
            </a:r>
            <a:r>
              <a:rPr lang="en-US" dirty="0">
                <a:cs typeface="+mn-ea"/>
                <a:sym typeface="+mn-lt"/>
              </a:rPr>
              <a:t> Commerce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E1A28039-CDBE-40B7-871F-9AAF664135FF}"/>
              </a:ext>
            </a:extLst>
          </p:cNvPr>
          <p:cNvSpPr txBox="1"/>
          <p:nvPr/>
        </p:nvSpPr>
        <p:spPr>
          <a:xfrm>
            <a:off x="400055" y="3201835"/>
            <a:ext cx="3169672" cy="369338"/>
          </a:xfrm>
          <a:prstGeom prst="rect">
            <a:avLst/>
          </a:prstGeom>
          <a:noFill/>
        </p:spPr>
        <p:txBody>
          <a:bodyPr wrap="square" lIns="91445" tIns="45723" rIns="91445" bIns="45723" rtlCol="0">
            <a:spAutoFit/>
          </a:bodyPr>
          <a:lstStyle/>
          <a:p>
            <a:pPr algn="r"/>
            <a:r>
              <a:rPr lang="ja-JP" altLang="en-US" dirty="0" smtClean="0">
                <a:solidFill>
                  <a:schemeClr val="tx2"/>
                </a:solidFill>
                <a:latin typeface="+mn-ea"/>
              </a:rPr>
              <a:t>自動決済</a:t>
            </a:r>
            <a:r>
              <a:rPr lang="ja-JP" altLang="en-US" dirty="0" smtClean="0">
                <a:solidFill>
                  <a:schemeClr val="tx2"/>
                </a:solidFill>
                <a:latin typeface="+mn-ea"/>
                <a:cs typeface="+mn-ea"/>
                <a:sym typeface="+mn-lt"/>
              </a:rPr>
              <a:t>システム</a:t>
            </a:r>
            <a:endParaRPr lang="id-ID" altLang="ja-JP" dirty="0">
              <a:solidFill>
                <a:schemeClr val="tx2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38" name="Rectangle 40">
            <a:extLst>
              <a:ext uri="{FF2B5EF4-FFF2-40B4-BE49-F238E27FC236}">
                <a16:creationId xmlns:a16="http://schemas.microsoft.com/office/drawing/2014/main" xmlns="" id="{1BB09D1E-01BA-412B-89E8-169E948B8F83}"/>
              </a:ext>
            </a:extLst>
          </p:cNvPr>
          <p:cNvSpPr/>
          <p:nvPr/>
        </p:nvSpPr>
        <p:spPr>
          <a:xfrm>
            <a:off x="864924" y="3484972"/>
            <a:ext cx="2704805" cy="369338"/>
          </a:xfrm>
          <a:prstGeom prst="rect">
            <a:avLst/>
          </a:prstGeom>
        </p:spPr>
        <p:txBody>
          <a:bodyPr wrap="square" lIns="91445" tIns="45723" rIns="91445" bIns="45723">
            <a:spAutoFit/>
          </a:bodyPr>
          <a:lstStyle/>
          <a:p>
            <a:pPr algn="r"/>
            <a:r>
              <a:rPr lang="en-US" dirty="0">
                <a:cs typeface="+mn-ea"/>
                <a:sym typeface="+mn-lt"/>
              </a:rPr>
              <a:t>Automatic Payment System</a:t>
            </a:r>
          </a:p>
        </p:txBody>
      </p:sp>
    </p:spTree>
    <p:extLst>
      <p:ext uri="{BB962C8B-B14F-4D97-AF65-F5344CB8AC3E}">
        <p14:creationId xmlns:p14="http://schemas.microsoft.com/office/powerpoint/2010/main" val="3194132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1" grpId="0"/>
      <p:bldP spid="46" grpId="0"/>
      <p:bldP spid="47" grpId="0"/>
      <p:bldP spid="33" grpId="0"/>
      <p:bldP spid="34" grpId="0"/>
      <p:bldP spid="37" grpId="0"/>
      <p:bldP spid="3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F3C48F85-FD01-4C52-95C8-95C6C610BE1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22" r="11325"/>
          <a:stretch/>
        </p:blipFill>
        <p:spPr>
          <a:xfrm>
            <a:off x="4627429" y="1339059"/>
            <a:ext cx="3878979" cy="3444960"/>
          </a:xfrm>
          <a:prstGeom prst="rect">
            <a:avLst/>
          </a:prstGeom>
        </p:spPr>
      </p:pic>
      <p:sp>
        <p:nvSpPr>
          <p:cNvPr id="22" name="Rectangle 51"/>
          <p:cNvSpPr/>
          <p:nvPr/>
        </p:nvSpPr>
        <p:spPr>
          <a:xfrm>
            <a:off x="770808" y="559459"/>
            <a:ext cx="70971" cy="62805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>
              <a:cs typeface="+mn-ea"/>
              <a:sym typeface="+mn-lt"/>
            </a:endParaRPr>
          </a:p>
        </p:txBody>
      </p:sp>
      <p:sp>
        <p:nvSpPr>
          <p:cNvPr id="18" name="TextBox 49">
            <a:extLst>
              <a:ext uri="{FF2B5EF4-FFF2-40B4-BE49-F238E27FC236}">
                <a16:creationId xmlns:a16="http://schemas.microsoft.com/office/drawing/2014/main" xmlns="" id="{BE25D2A2-9616-4FE7-9D72-727886586CB3}"/>
              </a:ext>
            </a:extLst>
          </p:cNvPr>
          <p:cNvSpPr txBox="1"/>
          <p:nvPr/>
        </p:nvSpPr>
        <p:spPr>
          <a:xfrm>
            <a:off x="911069" y="838036"/>
            <a:ext cx="7013611" cy="683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ko-KR" sz="2400" dirty="0">
                <a:solidFill>
                  <a:schemeClr val="tx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ea"/>
                <a:sym typeface="+mn-lt"/>
              </a:rPr>
              <a:t>1</a:t>
            </a:r>
            <a:r>
              <a:rPr lang="en-US" altLang="ko-KR" sz="2400" dirty="0">
                <a:solidFill>
                  <a:schemeClr val="tx2"/>
                </a:solidFill>
                <a:latin typeface="+mn-ea"/>
                <a:cs typeface="+mn-ea"/>
                <a:sym typeface="+mn-lt"/>
              </a:rPr>
              <a:t>.</a:t>
            </a:r>
            <a:r>
              <a:rPr lang="ko-KR" altLang="en-US" sz="2400" dirty="0">
                <a:solidFill>
                  <a:schemeClr val="tx2"/>
                </a:solidFill>
                <a:latin typeface="+mn-ea"/>
                <a:cs typeface="+mn-ea"/>
                <a:sym typeface="+mn-lt"/>
              </a:rPr>
              <a:t> </a:t>
            </a:r>
            <a:r>
              <a:rPr lang="en-US" altLang="ko-KR" sz="2400" dirty="0" smtClean="0">
                <a:solidFill>
                  <a:schemeClr val="tx2"/>
                </a:solidFill>
                <a:latin typeface="+mn-ea"/>
                <a:cs typeface="+mn-ea"/>
                <a:sym typeface="+mn-lt"/>
              </a:rPr>
              <a:t>eBook</a:t>
            </a:r>
            <a:r>
              <a:rPr lang="ja-JP" altLang="en-US" sz="2400" dirty="0" smtClean="0">
                <a:solidFill>
                  <a:srgbClr val="445469"/>
                </a:solidFill>
                <a:latin typeface="+mn-ea"/>
                <a:cs typeface="+mn-ea"/>
                <a:sym typeface="+mn-lt"/>
              </a:rPr>
              <a:t>貸出システム</a:t>
            </a:r>
            <a:endParaRPr lang="id-ID" altLang="ja-JP" sz="2400" dirty="0">
              <a:solidFill>
                <a:srgbClr val="445469"/>
              </a:solidFill>
              <a:latin typeface="+mn-ea"/>
              <a:cs typeface="+mn-ea"/>
              <a:sym typeface="+mn-lt"/>
            </a:endParaRPr>
          </a:p>
          <a:p>
            <a:pPr>
              <a:lnSpc>
                <a:spcPct val="80000"/>
              </a:lnSpc>
            </a:pPr>
            <a:endParaRPr lang="en-US" sz="2400" dirty="0">
              <a:solidFill>
                <a:schemeClr val="tx2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ea"/>
              <a:sym typeface="+mn-lt"/>
            </a:endParaRPr>
          </a:p>
        </p:txBody>
      </p:sp>
      <p:sp>
        <p:nvSpPr>
          <p:cNvPr id="19" name="TextBox 50">
            <a:extLst>
              <a:ext uri="{FF2B5EF4-FFF2-40B4-BE49-F238E27FC236}">
                <a16:creationId xmlns:a16="http://schemas.microsoft.com/office/drawing/2014/main" xmlns="" id="{C6C7CD5A-4B06-4561-90EB-10A80ACDA686}"/>
              </a:ext>
            </a:extLst>
          </p:cNvPr>
          <p:cNvSpPr txBox="1"/>
          <p:nvPr/>
        </p:nvSpPr>
        <p:spPr>
          <a:xfrm>
            <a:off x="911070" y="537560"/>
            <a:ext cx="43780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ea"/>
                <a:sym typeface="+mn-lt"/>
              </a:rPr>
              <a:t>ForYou</a:t>
            </a:r>
            <a:r>
              <a:rPr lang="en-US" altLang="ko-KR" sz="1400" dirty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ea"/>
                <a:sym typeface="+mn-lt"/>
              </a:rPr>
              <a:t> books</a:t>
            </a: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xmlns="" id="{D83C3DA1-2511-4C17-8699-9B767B1774A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2000" y="5418000"/>
            <a:ext cx="1440000" cy="14400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36CFEFF6-19FC-4205-8C3E-8F4009EC4215}"/>
              </a:ext>
            </a:extLst>
          </p:cNvPr>
          <p:cNvSpPr txBox="1"/>
          <p:nvPr/>
        </p:nvSpPr>
        <p:spPr>
          <a:xfrm>
            <a:off x="1791856" y="5504461"/>
            <a:ext cx="86082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 latinLnBrk="1"/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ja-JP" sz="2000" dirty="0" smtClean="0"/>
              <a:t>eBook</a:t>
            </a:r>
            <a:r>
              <a:rPr lang="ja-JP" altLang="en-US" sz="2000" dirty="0"/>
              <a:t>貸出</a:t>
            </a:r>
            <a:r>
              <a:rPr lang="ja-JP" altLang="en-US" sz="2000" dirty="0" smtClean="0"/>
              <a:t>システムの</a:t>
            </a:r>
            <a:r>
              <a:rPr lang="ja-JP" altLang="en-US" sz="2000" dirty="0" err="1" smtClean="0"/>
              <a:t>は</a:t>
            </a:r>
            <a:r>
              <a:rPr lang="en-US" altLang="ja-JP" sz="2000" dirty="0" smtClean="0"/>
              <a:t>,</a:t>
            </a:r>
            <a:r>
              <a:rPr lang="ja-JP" altLang="en-US" sz="2000" dirty="0" smtClean="0"/>
              <a:t> </a:t>
            </a:r>
            <a:r>
              <a:rPr lang="ja-JP" altLang="en-US" sz="2000" dirty="0"/>
              <a:t> </a:t>
            </a:r>
            <a:r>
              <a:rPr lang="ja-JP" altLang="en-US" sz="2000" dirty="0" smtClean="0"/>
              <a:t>今後便利性が増加され、モバイル</a:t>
            </a:r>
            <a:r>
              <a:rPr lang="en-US" altLang="ja-JP" sz="2000" dirty="0"/>
              <a:t>·</a:t>
            </a:r>
            <a:r>
              <a:rPr lang="ja-JP" altLang="en-US" sz="2000" dirty="0" smtClean="0"/>
              <a:t>アプリケーション</a:t>
            </a:r>
            <a:r>
              <a:rPr lang="ja-JP" altLang="en-US" sz="2000" dirty="0"/>
              <a:t>、</a:t>
            </a:r>
            <a:r>
              <a:rPr lang="en-US" altLang="ja-JP" sz="2000" dirty="0" smtClean="0"/>
              <a:t>eBook </a:t>
            </a:r>
            <a:r>
              <a:rPr lang="ja-JP" altLang="en-US" sz="2000" dirty="0"/>
              <a:t>リーダー機の連動による発展の可能性。</a:t>
            </a:r>
            <a:endParaRPr lang="en-US" altLang="ko-KR" sz="2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1" name="Group 87">
            <a:extLst>
              <a:ext uri="{FF2B5EF4-FFF2-40B4-BE49-F238E27FC236}">
                <a16:creationId xmlns:a16="http://schemas.microsoft.com/office/drawing/2014/main" xmlns="" id="{2E22712A-6E2F-4921-B096-6A1E613EA46C}"/>
              </a:ext>
            </a:extLst>
          </p:cNvPr>
          <p:cNvGrpSpPr>
            <a:grpSpLocks noChangeAspect="1"/>
          </p:cNvGrpSpPr>
          <p:nvPr/>
        </p:nvGrpSpPr>
        <p:grpSpPr>
          <a:xfrm>
            <a:off x="770807" y="2073984"/>
            <a:ext cx="3325636" cy="2710039"/>
            <a:chOff x="4300539" y="1984376"/>
            <a:chExt cx="3589338" cy="2890838"/>
          </a:xfrm>
        </p:grpSpPr>
        <p:sp>
          <p:nvSpPr>
            <p:cNvPr id="24" name="Freeform 5">
              <a:extLst>
                <a:ext uri="{FF2B5EF4-FFF2-40B4-BE49-F238E27FC236}">
                  <a16:creationId xmlns:a16="http://schemas.microsoft.com/office/drawing/2014/main" xmlns="" id="{B2F1B3D1-01EB-4D28-8CB6-01D971BE967A}"/>
                </a:ext>
              </a:extLst>
            </p:cNvPr>
            <p:cNvSpPr/>
            <p:nvPr/>
          </p:nvSpPr>
          <p:spPr bwMode="auto">
            <a:xfrm>
              <a:off x="4300539" y="1984376"/>
              <a:ext cx="3589338" cy="2170113"/>
            </a:xfrm>
            <a:custGeom>
              <a:avLst/>
              <a:gdLst>
                <a:gd name="T0" fmla="*/ 2537 w 2537"/>
                <a:gd name="T1" fmla="*/ 1533 h 1533"/>
                <a:gd name="T2" fmla="*/ 2537 w 2537"/>
                <a:gd name="T3" fmla="*/ 71 h 1533"/>
                <a:gd name="T4" fmla="*/ 2467 w 2537"/>
                <a:gd name="T5" fmla="*/ 0 h 1533"/>
                <a:gd name="T6" fmla="*/ 71 w 2537"/>
                <a:gd name="T7" fmla="*/ 0 h 1533"/>
                <a:gd name="T8" fmla="*/ 0 w 2537"/>
                <a:gd name="T9" fmla="*/ 71 h 1533"/>
                <a:gd name="T10" fmla="*/ 0 w 2537"/>
                <a:gd name="T11" fmla="*/ 1533 h 1533"/>
                <a:gd name="T12" fmla="*/ 2537 w 2537"/>
                <a:gd name="T13" fmla="*/ 1533 h 1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37" h="1533">
                  <a:moveTo>
                    <a:pt x="2537" y="1533"/>
                  </a:moveTo>
                  <a:cubicBezTo>
                    <a:pt x="2537" y="71"/>
                    <a:pt x="2537" y="71"/>
                    <a:pt x="2537" y="71"/>
                  </a:cubicBezTo>
                  <a:cubicBezTo>
                    <a:pt x="2537" y="32"/>
                    <a:pt x="2506" y="0"/>
                    <a:pt x="2467" y="0"/>
                  </a:cubicBezTo>
                  <a:cubicBezTo>
                    <a:pt x="71" y="0"/>
                    <a:pt x="71" y="0"/>
                    <a:pt x="71" y="0"/>
                  </a:cubicBezTo>
                  <a:cubicBezTo>
                    <a:pt x="32" y="0"/>
                    <a:pt x="0" y="32"/>
                    <a:pt x="0" y="71"/>
                  </a:cubicBezTo>
                  <a:cubicBezTo>
                    <a:pt x="0" y="1533"/>
                    <a:pt x="0" y="1533"/>
                    <a:pt x="0" y="1533"/>
                  </a:cubicBezTo>
                  <a:lnTo>
                    <a:pt x="2537" y="1533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vert="horz" wrap="square" lIns="45720" tIns="22860" rIns="45720" bIns="22860" numCol="1" anchor="t" anchorCtr="0" compatLnSpc="1"/>
            <a:lstStyle/>
            <a:p>
              <a:endParaRPr lang="id-ID" sz="900" dirty="0">
                <a:cs typeface="+mn-ea"/>
                <a:sym typeface="+mn-lt"/>
              </a:endParaRPr>
            </a:p>
          </p:txBody>
        </p:sp>
        <p:sp>
          <p:nvSpPr>
            <p:cNvPr id="25" name="Freeform 6">
              <a:extLst>
                <a:ext uri="{FF2B5EF4-FFF2-40B4-BE49-F238E27FC236}">
                  <a16:creationId xmlns:a16="http://schemas.microsoft.com/office/drawing/2014/main" xmlns="" id="{3A4CFCA3-C550-42E3-9235-CEF6D252522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40239" y="2132014"/>
              <a:ext cx="3309938" cy="1873250"/>
            </a:xfrm>
            <a:custGeom>
              <a:avLst/>
              <a:gdLst>
                <a:gd name="T0" fmla="*/ 2075 w 2085"/>
                <a:gd name="T1" fmla="*/ 10 h 1180"/>
                <a:gd name="T2" fmla="*/ 2075 w 2085"/>
                <a:gd name="T3" fmla="*/ 1170 h 1180"/>
                <a:gd name="T4" fmla="*/ 10 w 2085"/>
                <a:gd name="T5" fmla="*/ 1170 h 1180"/>
                <a:gd name="T6" fmla="*/ 10 w 2085"/>
                <a:gd name="T7" fmla="*/ 10 h 1180"/>
                <a:gd name="T8" fmla="*/ 2075 w 2085"/>
                <a:gd name="T9" fmla="*/ 10 h 1180"/>
                <a:gd name="T10" fmla="*/ 2085 w 2085"/>
                <a:gd name="T11" fmla="*/ 0 h 1180"/>
                <a:gd name="T12" fmla="*/ 2075 w 2085"/>
                <a:gd name="T13" fmla="*/ 0 h 1180"/>
                <a:gd name="T14" fmla="*/ 10 w 2085"/>
                <a:gd name="T15" fmla="*/ 0 h 1180"/>
                <a:gd name="T16" fmla="*/ 0 w 2085"/>
                <a:gd name="T17" fmla="*/ 0 h 1180"/>
                <a:gd name="T18" fmla="*/ 0 w 2085"/>
                <a:gd name="T19" fmla="*/ 10 h 1180"/>
                <a:gd name="T20" fmla="*/ 0 w 2085"/>
                <a:gd name="T21" fmla="*/ 1170 h 1180"/>
                <a:gd name="T22" fmla="*/ 0 w 2085"/>
                <a:gd name="T23" fmla="*/ 1180 h 1180"/>
                <a:gd name="T24" fmla="*/ 10 w 2085"/>
                <a:gd name="T25" fmla="*/ 1180 h 1180"/>
                <a:gd name="T26" fmla="*/ 2075 w 2085"/>
                <a:gd name="T27" fmla="*/ 1180 h 1180"/>
                <a:gd name="T28" fmla="*/ 2085 w 2085"/>
                <a:gd name="T29" fmla="*/ 1180 h 1180"/>
                <a:gd name="T30" fmla="*/ 2085 w 2085"/>
                <a:gd name="T31" fmla="*/ 1170 h 1180"/>
                <a:gd name="T32" fmla="*/ 2085 w 2085"/>
                <a:gd name="T33" fmla="*/ 10 h 1180"/>
                <a:gd name="T34" fmla="*/ 2085 w 2085"/>
                <a:gd name="T35" fmla="*/ 0 h 1180"/>
                <a:gd name="T36" fmla="*/ 2085 w 2085"/>
                <a:gd name="T37" fmla="*/ 0 h 1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085" h="1180">
                  <a:moveTo>
                    <a:pt x="2075" y="10"/>
                  </a:moveTo>
                  <a:lnTo>
                    <a:pt x="2075" y="1170"/>
                  </a:lnTo>
                  <a:lnTo>
                    <a:pt x="10" y="1170"/>
                  </a:lnTo>
                  <a:lnTo>
                    <a:pt x="10" y="10"/>
                  </a:lnTo>
                  <a:lnTo>
                    <a:pt x="2075" y="10"/>
                  </a:lnTo>
                  <a:close/>
                  <a:moveTo>
                    <a:pt x="2085" y="0"/>
                  </a:moveTo>
                  <a:lnTo>
                    <a:pt x="2075" y="0"/>
                  </a:lnTo>
                  <a:lnTo>
                    <a:pt x="10" y="0"/>
                  </a:lnTo>
                  <a:lnTo>
                    <a:pt x="0" y="0"/>
                  </a:lnTo>
                  <a:lnTo>
                    <a:pt x="0" y="10"/>
                  </a:lnTo>
                  <a:lnTo>
                    <a:pt x="0" y="1170"/>
                  </a:lnTo>
                  <a:lnTo>
                    <a:pt x="0" y="1180"/>
                  </a:lnTo>
                  <a:lnTo>
                    <a:pt x="10" y="1180"/>
                  </a:lnTo>
                  <a:lnTo>
                    <a:pt x="2075" y="1180"/>
                  </a:lnTo>
                  <a:lnTo>
                    <a:pt x="2085" y="1180"/>
                  </a:lnTo>
                  <a:lnTo>
                    <a:pt x="2085" y="1170"/>
                  </a:lnTo>
                  <a:lnTo>
                    <a:pt x="2085" y="10"/>
                  </a:lnTo>
                  <a:lnTo>
                    <a:pt x="2085" y="0"/>
                  </a:lnTo>
                  <a:lnTo>
                    <a:pt x="2085" y="0"/>
                  </a:lnTo>
                  <a:close/>
                </a:path>
              </a:pathLst>
            </a:custGeom>
            <a:solidFill>
              <a:srgbClr val="0C0D11"/>
            </a:solidFill>
            <a:ln>
              <a:noFill/>
            </a:ln>
          </p:spPr>
          <p:txBody>
            <a:bodyPr vert="horz" wrap="square" lIns="45720" tIns="22860" rIns="45720" bIns="22860" numCol="1" anchor="t" anchorCtr="0" compatLnSpc="1"/>
            <a:lstStyle/>
            <a:p>
              <a:endParaRPr lang="id-ID" sz="900" dirty="0">
                <a:cs typeface="+mn-ea"/>
                <a:sym typeface="+mn-lt"/>
              </a:endParaRPr>
            </a:p>
          </p:txBody>
        </p:sp>
        <p:sp>
          <p:nvSpPr>
            <p:cNvPr id="27" name="Freeform 7">
              <a:extLst>
                <a:ext uri="{FF2B5EF4-FFF2-40B4-BE49-F238E27FC236}">
                  <a16:creationId xmlns:a16="http://schemas.microsoft.com/office/drawing/2014/main" xmlns="" id="{0166F4B3-3DFF-42A4-BA7B-444FAA28C9D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40239" y="2132014"/>
              <a:ext cx="3309938" cy="1873250"/>
            </a:xfrm>
            <a:custGeom>
              <a:avLst/>
              <a:gdLst>
                <a:gd name="T0" fmla="*/ 2075 w 2085"/>
                <a:gd name="T1" fmla="*/ 10 h 1180"/>
                <a:gd name="T2" fmla="*/ 2075 w 2085"/>
                <a:gd name="T3" fmla="*/ 1170 h 1180"/>
                <a:gd name="T4" fmla="*/ 10 w 2085"/>
                <a:gd name="T5" fmla="*/ 1170 h 1180"/>
                <a:gd name="T6" fmla="*/ 10 w 2085"/>
                <a:gd name="T7" fmla="*/ 10 h 1180"/>
                <a:gd name="T8" fmla="*/ 2075 w 2085"/>
                <a:gd name="T9" fmla="*/ 10 h 1180"/>
                <a:gd name="T10" fmla="*/ 2085 w 2085"/>
                <a:gd name="T11" fmla="*/ 0 h 1180"/>
                <a:gd name="T12" fmla="*/ 2075 w 2085"/>
                <a:gd name="T13" fmla="*/ 0 h 1180"/>
                <a:gd name="T14" fmla="*/ 10 w 2085"/>
                <a:gd name="T15" fmla="*/ 0 h 1180"/>
                <a:gd name="T16" fmla="*/ 0 w 2085"/>
                <a:gd name="T17" fmla="*/ 0 h 1180"/>
                <a:gd name="T18" fmla="*/ 0 w 2085"/>
                <a:gd name="T19" fmla="*/ 10 h 1180"/>
                <a:gd name="T20" fmla="*/ 0 w 2085"/>
                <a:gd name="T21" fmla="*/ 1170 h 1180"/>
                <a:gd name="T22" fmla="*/ 0 w 2085"/>
                <a:gd name="T23" fmla="*/ 1180 h 1180"/>
                <a:gd name="T24" fmla="*/ 10 w 2085"/>
                <a:gd name="T25" fmla="*/ 1180 h 1180"/>
                <a:gd name="T26" fmla="*/ 2075 w 2085"/>
                <a:gd name="T27" fmla="*/ 1180 h 1180"/>
                <a:gd name="T28" fmla="*/ 2085 w 2085"/>
                <a:gd name="T29" fmla="*/ 1180 h 1180"/>
                <a:gd name="T30" fmla="*/ 2085 w 2085"/>
                <a:gd name="T31" fmla="*/ 1170 h 1180"/>
                <a:gd name="T32" fmla="*/ 2085 w 2085"/>
                <a:gd name="T33" fmla="*/ 10 h 1180"/>
                <a:gd name="T34" fmla="*/ 2085 w 2085"/>
                <a:gd name="T35" fmla="*/ 0 h 1180"/>
                <a:gd name="T36" fmla="*/ 2085 w 2085"/>
                <a:gd name="T37" fmla="*/ 0 h 1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085" h="1180">
                  <a:moveTo>
                    <a:pt x="2075" y="10"/>
                  </a:moveTo>
                  <a:lnTo>
                    <a:pt x="2075" y="1170"/>
                  </a:lnTo>
                  <a:lnTo>
                    <a:pt x="10" y="1170"/>
                  </a:lnTo>
                  <a:lnTo>
                    <a:pt x="10" y="10"/>
                  </a:lnTo>
                  <a:lnTo>
                    <a:pt x="2075" y="10"/>
                  </a:lnTo>
                  <a:moveTo>
                    <a:pt x="2085" y="0"/>
                  </a:moveTo>
                  <a:lnTo>
                    <a:pt x="2075" y="0"/>
                  </a:lnTo>
                  <a:lnTo>
                    <a:pt x="10" y="0"/>
                  </a:lnTo>
                  <a:lnTo>
                    <a:pt x="0" y="0"/>
                  </a:lnTo>
                  <a:lnTo>
                    <a:pt x="0" y="10"/>
                  </a:lnTo>
                  <a:lnTo>
                    <a:pt x="0" y="1170"/>
                  </a:lnTo>
                  <a:lnTo>
                    <a:pt x="0" y="1180"/>
                  </a:lnTo>
                  <a:lnTo>
                    <a:pt x="10" y="1180"/>
                  </a:lnTo>
                  <a:lnTo>
                    <a:pt x="2075" y="1180"/>
                  </a:lnTo>
                  <a:lnTo>
                    <a:pt x="2085" y="1180"/>
                  </a:lnTo>
                  <a:lnTo>
                    <a:pt x="2085" y="1170"/>
                  </a:lnTo>
                  <a:lnTo>
                    <a:pt x="2085" y="10"/>
                  </a:lnTo>
                  <a:lnTo>
                    <a:pt x="2085" y="0"/>
                  </a:lnTo>
                  <a:lnTo>
                    <a:pt x="2085" y="0"/>
                  </a:lnTo>
                </a:path>
              </a:pathLst>
            </a:custGeom>
            <a:noFill/>
            <a:ln>
              <a:noFill/>
            </a:ln>
          </p:spPr>
          <p:txBody>
            <a:bodyPr vert="horz" wrap="square" lIns="45720" tIns="22860" rIns="45720" bIns="22860" numCol="1" anchor="t" anchorCtr="0" compatLnSpc="1"/>
            <a:lstStyle/>
            <a:p>
              <a:endParaRPr lang="id-ID" sz="900" dirty="0">
                <a:cs typeface="+mn-ea"/>
                <a:sym typeface="+mn-lt"/>
              </a:endParaRPr>
            </a:p>
          </p:txBody>
        </p:sp>
        <p:sp>
          <p:nvSpPr>
            <p:cNvPr id="28" name="Rectangle 8">
              <a:extLst>
                <a:ext uri="{FF2B5EF4-FFF2-40B4-BE49-F238E27FC236}">
                  <a16:creationId xmlns:a16="http://schemas.microsoft.com/office/drawing/2014/main" xmlns="" id="{B664EAE3-3C73-45A7-9A8A-B62F76AF4A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6114" y="2147889"/>
              <a:ext cx="3278188" cy="1841500"/>
            </a:xfrm>
            <a:prstGeom prst="rect">
              <a:avLst/>
            </a:prstGeom>
            <a:solidFill>
              <a:srgbClr val="7E7E7E"/>
            </a:solidFill>
            <a:ln>
              <a:noFill/>
            </a:ln>
          </p:spPr>
          <p:txBody>
            <a:bodyPr vert="horz" wrap="square" lIns="45720" tIns="22860" rIns="45720" bIns="22860" numCol="1" anchor="t" anchorCtr="0" compatLnSpc="1"/>
            <a:lstStyle/>
            <a:p>
              <a:endParaRPr lang="id-ID" sz="900" dirty="0">
                <a:cs typeface="+mn-ea"/>
                <a:sym typeface="+mn-lt"/>
              </a:endParaRPr>
            </a:p>
          </p:txBody>
        </p:sp>
        <p:sp>
          <p:nvSpPr>
            <p:cNvPr id="35" name="Freeform 9">
              <a:extLst>
                <a:ext uri="{FF2B5EF4-FFF2-40B4-BE49-F238E27FC236}">
                  <a16:creationId xmlns:a16="http://schemas.microsoft.com/office/drawing/2014/main" xmlns="" id="{0653EE43-25FB-46A1-87CF-99C15B427400}"/>
                </a:ext>
              </a:extLst>
            </p:cNvPr>
            <p:cNvSpPr/>
            <p:nvPr/>
          </p:nvSpPr>
          <p:spPr bwMode="auto">
            <a:xfrm>
              <a:off x="5484814" y="4826001"/>
              <a:ext cx="1208088" cy="49213"/>
            </a:xfrm>
            <a:custGeom>
              <a:avLst/>
              <a:gdLst>
                <a:gd name="T0" fmla="*/ 852 w 854"/>
                <a:gd name="T1" fmla="*/ 24 h 35"/>
                <a:gd name="T2" fmla="*/ 478 w 854"/>
                <a:gd name="T3" fmla="*/ 5 h 35"/>
                <a:gd name="T4" fmla="*/ 478 w 854"/>
                <a:gd name="T5" fmla="*/ 0 h 35"/>
                <a:gd name="T6" fmla="*/ 427 w 854"/>
                <a:gd name="T7" fmla="*/ 3 h 35"/>
                <a:gd name="T8" fmla="*/ 375 w 854"/>
                <a:gd name="T9" fmla="*/ 0 h 35"/>
                <a:gd name="T10" fmla="*/ 375 w 854"/>
                <a:gd name="T11" fmla="*/ 5 h 35"/>
                <a:gd name="T12" fmla="*/ 1 w 854"/>
                <a:gd name="T13" fmla="*/ 24 h 35"/>
                <a:gd name="T14" fmla="*/ 24 w 854"/>
                <a:gd name="T15" fmla="*/ 35 h 35"/>
                <a:gd name="T16" fmla="*/ 375 w 854"/>
                <a:gd name="T17" fmla="*/ 35 h 35"/>
                <a:gd name="T18" fmla="*/ 478 w 854"/>
                <a:gd name="T19" fmla="*/ 35 h 35"/>
                <a:gd name="T20" fmla="*/ 829 w 854"/>
                <a:gd name="T21" fmla="*/ 35 h 35"/>
                <a:gd name="T22" fmla="*/ 852 w 854"/>
                <a:gd name="T23" fmla="*/ 24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54" h="35">
                  <a:moveTo>
                    <a:pt x="852" y="24"/>
                  </a:moveTo>
                  <a:cubicBezTo>
                    <a:pt x="478" y="5"/>
                    <a:pt x="478" y="5"/>
                    <a:pt x="478" y="5"/>
                  </a:cubicBezTo>
                  <a:cubicBezTo>
                    <a:pt x="478" y="0"/>
                    <a:pt x="478" y="0"/>
                    <a:pt x="478" y="0"/>
                  </a:cubicBezTo>
                  <a:cubicBezTo>
                    <a:pt x="427" y="3"/>
                    <a:pt x="427" y="3"/>
                    <a:pt x="427" y="3"/>
                  </a:cubicBezTo>
                  <a:cubicBezTo>
                    <a:pt x="375" y="0"/>
                    <a:pt x="375" y="0"/>
                    <a:pt x="375" y="0"/>
                  </a:cubicBezTo>
                  <a:cubicBezTo>
                    <a:pt x="375" y="5"/>
                    <a:pt x="375" y="5"/>
                    <a:pt x="375" y="5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1" y="24"/>
                    <a:pt x="0" y="35"/>
                    <a:pt x="24" y="35"/>
                  </a:cubicBezTo>
                  <a:cubicBezTo>
                    <a:pt x="41" y="35"/>
                    <a:pt x="247" y="35"/>
                    <a:pt x="375" y="35"/>
                  </a:cubicBezTo>
                  <a:cubicBezTo>
                    <a:pt x="435" y="35"/>
                    <a:pt x="478" y="35"/>
                    <a:pt x="478" y="35"/>
                  </a:cubicBezTo>
                  <a:cubicBezTo>
                    <a:pt x="606" y="35"/>
                    <a:pt x="812" y="35"/>
                    <a:pt x="829" y="35"/>
                  </a:cubicBezTo>
                  <a:cubicBezTo>
                    <a:pt x="854" y="35"/>
                    <a:pt x="852" y="24"/>
                    <a:pt x="852" y="24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vert="horz" wrap="square" lIns="45720" tIns="22860" rIns="45720" bIns="22860" numCol="1" anchor="t" anchorCtr="0" compatLnSpc="1"/>
            <a:lstStyle/>
            <a:p>
              <a:endParaRPr lang="id-ID" sz="900" dirty="0">
                <a:cs typeface="+mn-ea"/>
                <a:sym typeface="+mn-lt"/>
              </a:endParaRPr>
            </a:p>
          </p:txBody>
        </p:sp>
        <p:sp>
          <p:nvSpPr>
            <p:cNvPr id="36" name="Freeform 10">
              <a:extLst>
                <a:ext uri="{FF2B5EF4-FFF2-40B4-BE49-F238E27FC236}">
                  <a16:creationId xmlns:a16="http://schemas.microsoft.com/office/drawing/2014/main" xmlns="" id="{BE92ED79-5C48-4586-8415-25BB8924C8BB}"/>
                </a:ext>
              </a:extLst>
            </p:cNvPr>
            <p:cNvSpPr/>
            <p:nvPr/>
          </p:nvSpPr>
          <p:spPr bwMode="auto">
            <a:xfrm>
              <a:off x="5478464" y="4446589"/>
              <a:ext cx="1219200" cy="417513"/>
            </a:xfrm>
            <a:custGeom>
              <a:avLst/>
              <a:gdLst>
                <a:gd name="T0" fmla="*/ 790 w 861"/>
                <a:gd name="T1" fmla="*/ 274 h 295"/>
                <a:gd name="T2" fmla="*/ 738 w 861"/>
                <a:gd name="T3" fmla="*/ 224 h 295"/>
                <a:gd name="T4" fmla="*/ 714 w 861"/>
                <a:gd name="T5" fmla="*/ 0 h 295"/>
                <a:gd name="T6" fmla="*/ 431 w 861"/>
                <a:gd name="T7" fmla="*/ 4 h 295"/>
                <a:gd name="T8" fmla="*/ 147 w 861"/>
                <a:gd name="T9" fmla="*/ 0 h 295"/>
                <a:gd name="T10" fmla="*/ 124 w 861"/>
                <a:gd name="T11" fmla="*/ 224 h 295"/>
                <a:gd name="T12" fmla="*/ 72 w 861"/>
                <a:gd name="T13" fmla="*/ 274 h 295"/>
                <a:gd name="T14" fmla="*/ 0 w 861"/>
                <a:gd name="T15" fmla="*/ 291 h 295"/>
                <a:gd name="T16" fmla="*/ 0 w 861"/>
                <a:gd name="T17" fmla="*/ 295 h 295"/>
                <a:gd name="T18" fmla="*/ 379 w 861"/>
                <a:gd name="T19" fmla="*/ 295 h 295"/>
                <a:gd name="T20" fmla="*/ 482 w 861"/>
                <a:gd name="T21" fmla="*/ 295 h 295"/>
                <a:gd name="T22" fmla="*/ 861 w 861"/>
                <a:gd name="T23" fmla="*/ 295 h 295"/>
                <a:gd name="T24" fmla="*/ 861 w 861"/>
                <a:gd name="T25" fmla="*/ 291 h 295"/>
                <a:gd name="T26" fmla="*/ 790 w 861"/>
                <a:gd name="T27" fmla="*/ 274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61" h="295">
                  <a:moveTo>
                    <a:pt x="790" y="274"/>
                  </a:moveTo>
                  <a:cubicBezTo>
                    <a:pt x="760" y="268"/>
                    <a:pt x="744" y="271"/>
                    <a:pt x="738" y="224"/>
                  </a:cubicBezTo>
                  <a:cubicBezTo>
                    <a:pt x="731" y="177"/>
                    <a:pt x="714" y="0"/>
                    <a:pt x="714" y="0"/>
                  </a:cubicBezTo>
                  <a:cubicBezTo>
                    <a:pt x="431" y="4"/>
                    <a:pt x="431" y="4"/>
                    <a:pt x="431" y="4"/>
                  </a:cubicBezTo>
                  <a:cubicBezTo>
                    <a:pt x="147" y="0"/>
                    <a:pt x="147" y="0"/>
                    <a:pt x="147" y="0"/>
                  </a:cubicBezTo>
                  <a:cubicBezTo>
                    <a:pt x="147" y="0"/>
                    <a:pt x="130" y="177"/>
                    <a:pt x="124" y="224"/>
                  </a:cubicBezTo>
                  <a:cubicBezTo>
                    <a:pt x="117" y="271"/>
                    <a:pt x="102" y="268"/>
                    <a:pt x="72" y="274"/>
                  </a:cubicBezTo>
                  <a:cubicBezTo>
                    <a:pt x="42" y="280"/>
                    <a:pt x="0" y="287"/>
                    <a:pt x="0" y="291"/>
                  </a:cubicBezTo>
                  <a:cubicBezTo>
                    <a:pt x="0" y="295"/>
                    <a:pt x="0" y="295"/>
                    <a:pt x="0" y="295"/>
                  </a:cubicBezTo>
                  <a:cubicBezTo>
                    <a:pt x="379" y="295"/>
                    <a:pt x="379" y="295"/>
                    <a:pt x="379" y="295"/>
                  </a:cubicBezTo>
                  <a:cubicBezTo>
                    <a:pt x="482" y="295"/>
                    <a:pt x="482" y="295"/>
                    <a:pt x="482" y="295"/>
                  </a:cubicBezTo>
                  <a:cubicBezTo>
                    <a:pt x="861" y="295"/>
                    <a:pt x="861" y="295"/>
                    <a:pt x="861" y="295"/>
                  </a:cubicBezTo>
                  <a:cubicBezTo>
                    <a:pt x="861" y="295"/>
                    <a:pt x="861" y="295"/>
                    <a:pt x="861" y="291"/>
                  </a:cubicBezTo>
                  <a:cubicBezTo>
                    <a:pt x="861" y="287"/>
                    <a:pt x="820" y="280"/>
                    <a:pt x="790" y="274"/>
                  </a:cubicBezTo>
                  <a:close/>
                </a:path>
              </a:pathLst>
            </a:custGeom>
            <a:solidFill>
              <a:srgbClr val="D2D3D5"/>
            </a:solidFill>
            <a:ln>
              <a:noFill/>
            </a:ln>
          </p:spPr>
          <p:txBody>
            <a:bodyPr vert="horz" wrap="square" lIns="45720" tIns="22860" rIns="45720" bIns="22860" numCol="1" anchor="t" anchorCtr="0" compatLnSpc="1"/>
            <a:lstStyle/>
            <a:p>
              <a:endParaRPr lang="id-ID" sz="900" dirty="0">
                <a:cs typeface="+mn-ea"/>
                <a:sym typeface="+mn-lt"/>
              </a:endParaRPr>
            </a:p>
          </p:txBody>
        </p:sp>
        <p:sp>
          <p:nvSpPr>
            <p:cNvPr id="39" name="Oval 11">
              <a:extLst>
                <a:ext uri="{FF2B5EF4-FFF2-40B4-BE49-F238E27FC236}">
                  <a16:creationId xmlns:a16="http://schemas.microsoft.com/office/drawing/2014/main" xmlns="" id="{5B891039-A6D9-42D6-9ADE-702208C70A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70602" y="2044701"/>
              <a:ext cx="49213" cy="49213"/>
            </a:xfrm>
            <a:prstGeom prst="ellipse">
              <a:avLst/>
            </a:prstGeom>
            <a:solidFill>
              <a:srgbClr val="2C2C2C"/>
            </a:solidFill>
            <a:ln>
              <a:noFill/>
            </a:ln>
          </p:spPr>
          <p:txBody>
            <a:bodyPr vert="horz" wrap="square" lIns="45720" tIns="22860" rIns="45720" bIns="22860" numCol="1" anchor="t" anchorCtr="0" compatLnSpc="1"/>
            <a:lstStyle/>
            <a:p>
              <a:endParaRPr lang="id-ID" sz="900" dirty="0">
                <a:cs typeface="+mn-ea"/>
                <a:sym typeface="+mn-lt"/>
              </a:endParaRPr>
            </a:p>
          </p:txBody>
        </p:sp>
        <p:sp>
          <p:nvSpPr>
            <p:cNvPr id="42" name="Oval 12">
              <a:extLst>
                <a:ext uri="{FF2B5EF4-FFF2-40B4-BE49-F238E27FC236}">
                  <a16:creationId xmlns:a16="http://schemas.microsoft.com/office/drawing/2014/main" xmlns="" id="{373D0A99-7D5B-42E5-A3CB-B90A981832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70602" y="2041526"/>
              <a:ext cx="49213" cy="49213"/>
            </a:xfrm>
            <a:prstGeom prst="ellipse">
              <a:avLst/>
            </a:prstGeom>
            <a:solidFill>
              <a:srgbClr val="0A0A0A"/>
            </a:solidFill>
            <a:ln>
              <a:noFill/>
            </a:ln>
          </p:spPr>
          <p:txBody>
            <a:bodyPr vert="horz" wrap="square" lIns="45720" tIns="22860" rIns="45720" bIns="22860" numCol="1" anchor="t" anchorCtr="0" compatLnSpc="1"/>
            <a:lstStyle/>
            <a:p>
              <a:endParaRPr lang="id-ID" sz="900" dirty="0">
                <a:cs typeface="+mn-ea"/>
                <a:sym typeface="+mn-lt"/>
              </a:endParaRPr>
            </a:p>
          </p:txBody>
        </p:sp>
        <p:sp>
          <p:nvSpPr>
            <p:cNvPr id="43" name="Oval 13">
              <a:extLst>
                <a:ext uri="{FF2B5EF4-FFF2-40B4-BE49-F238E27FC236}">
                  <a16:creationId xmlns:a16="http://schemas.microsoft.com/office/drawing/2014/main" xmlns="" id="{896D5265-751C-466C-92F0-3895B963C9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78539" y="2049464"/>
              <a:ext cx="33338" cy="3175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vert="horz" wrap="square" lIns="45720" tIns="22860" rIns="45720" bIns="22860" numCol="1" anchor="t" anchorCtr="0" compatLnSpc="1"/>
            <a:lstStyle/>
            <a:p>
              <a:endParaRPr lang="id-ID" sz="900" dirty="0">
                <a:cs typeface="+mn-ea"/>
                <a:sym typeface="+mn-lt"/>
              </a:endParaRPr>
            </a:p>
          </p:txBody>
        </p:sp>
        <p:sp>
          <p:nvSpPr>
            <p:cNvPr id="44" name="Oval 14">
              <a:extLst>
                <a:ext uri="{FF2B5EF4-FFF2-40B4-BE49-F238E27FC236}">
                  <a16:creationId xmlns:a16="http://schemas.microsoft.com/office/drawing/2014/main" xmlns="" id="{DACE751B-00BC-428E-8D63-EF84255E5C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88064" y="2055814"/>
              <a:ext cx="15875" cy="19050"/>
            </a:xfrm>
            <a:prstGeom prst="ellipse">
              <a:avLst/>
            </a:prstGeom>
            <a:solidFill>
              <a:srgbClr val="2C99B4"/>
            </a:solidFill>
            <a:ln>
              <a:noFill/>
            </a:ln>
          </p:spPr>
          <p:txBody>
            <a:bodyPr vert="horz" wrap="square" lIns="45720" tIns="22860" rIns="45720" bIns="22860" numCol="1" anchor="t" anchorCtr="0" compatLnSpc="1"/>
            <a:lstStyle/>
            <a:p>
              <a:endParaRPr lang="id-ID" sz="900" dirty="0">
                <a:cs typeface="+mn-ea"/>
                <a:sym typeface="+mn-lt"/>
              </a:endParaRPr>
            </a:p>
          </p:txBody>
        </p:sp>
        <p:sp>
          <p:nvSpPr>
            <p:cNvPr id="45" name="Oval 15">
              <a:extLst>
                <a:ext uri="{FF2B5EF4-FFF2-40B4-BE49-F238E27FC236}">
                  <a16:creationId xmlns:a16="http://schemas.microsoft.com/office/drawing/2014/main" xmlns="" id="{14A65AA7-BA98-4D20-A6D3-E1116EE004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92827" y="2063751"/>
              <a:ext cx="4763" cy="476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vert="horz" wrap="square" lIns="45720" tIns="22860" rIns="45720" bIns="22860" numCol="1" anchor="t" anchorCtr="0" compatLnSpc="1"/>
            <a:lstStyle/>
            <a:p>
              <a:endParaRPr lang="id-ID" sz="900" dirty="0">
                <a:cs typeface="+mn-ea"/>
                <a:sym typeface="+mn-lt"/>
              </a:endParaRPr>
            </a:p>
          </p:txBody>
        </p:sp>
        <p:sp>
          <p:nvSpPr>
            <p:cNvPr id="48" name="Freeform 16">
              <a:extLst>
                <a:ext uri="{FF2B5EF4-FFF2-40B4-BE49-F238E27FC236}">
                  <a16:creationId xmlns:a16="http://schemas.microsoft.com/office/drawing/2014/main" xmlns="" id="{963DF8E1-6407-4F94-A6C1-BAED3CDAF327}"/>
                </a:ext>
              </a:extLst>
            </p:cNvPr>
            <p:cNvSpPr/>
            <p:nvPr/>
          </p:nvSpPr>
          <p:spPr bwMode="auto">
            <a:xfrm>
              <a:off x="5478464" y="4446589"/>
              <a:ext cx="985838" cy="417513"/>
            </a:xfrm>
            <a:custGeom>
              <a:avLst/>
              <a:gdLst>
                <a:gd name="T0" fmla="*/ 696 w 696"/>
                <a:gd name="T1" fmla="*/ 10 h 295"/>
                <a:gd name="T2" fmla="*/ 573 w 696"/>
                <a:gd name="T3" fmla="*/ 2 h 295"/>
                <a:gd name="T4" fmla="*/ 431 w 696"/>
                <a:gd name="T5" fmla="*/ 4 h 295"/>
                <a:gd name="T6" fmla="*/ 147 w 696"/>
                <a:gd name="T7" fmla="*/ 0 h 295"/>
                <a:gd name="T8" fmla="*/ 124 w 696"/>
                <a:gd name="T9" fmla="*/ 224 h 295"/>
                <a:gd name="T10" fmla="*/ 72 w 696"/>
                <a:gd name="T11" fmla="*/ 274 h 295"/>
                <a:gd name="T12" fmla="*/ 0 w 696"/>
                <a:gd name="T13" fmla="*/ 291 h 295"/>
                <a:gd name="T14" fmla="*/ 0 w 696"/>
                <a:gd name="T15" fmla="*/ 295 h 295"/>
                <a:gd name="T16" fmla="*/ 379 w 696"/>
                <a:gd name="T17" fmla="*/ 295 h 295"/>
                <a:gd name="T18" fmla="*/ 432 w 696"/>
                <a:gd name="T19" fmla="*/ 295 h 295"/>
                <a:gd name="T20" fmla="*/ 696 w 696"/>
                <a:gd name="T21" fmla="*/ 1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96" h="295">
                  <a:moveTo>
                    <a:pt x="696" y="10"/>
                  </a:moveTo>
                  <a:cubicBezTo>
                    <a:pt x="573" y="2"/>
                    <a:pt x="573" y="2"/>
                    <a:pt x="573" y="2"/>
                  </a:cubicBezTo>
                  <a:cubicBezTo>
                    <a:pt x="431" y="4"/>
                    <a:pt x="431" y="4"/>
                    <a:pt x="431" y="4"/>
                  </a:cubicBezTo>
                  <a:cubicBezTo>
                    <a:pt x="147" y="0"/>
                    <a:pt x="147" y="0"/>
                    <a:pt x="147" y="0"/>
                  </a:cubicBezTo>
                  <a:cubicBezTo>
                    <a:pt x="147" y="0"/>
                    <a:pt x="130" y="177"/>
                    <a:pt x="124" y="224"/>
                  </a:cubicBezTo>
                  <a:cubicBezTo>
                    <a:pt x="117" y="271"/>
                    <a:pt x="102" y="268"/>
                    <a:pt x="72" y="274"/>
                  </a:cubicBezTo>
                  <a:cubicBezTo>
                    <a:pt x="42" y="280"/>
                    <a:pt x="0" y="287"/>
                    <a:pt x="0" y="291"/>
                  </a:cubicBezTo>
                  <a:cubicBezTo>
                    <a:pt x="0" y="295"/>
                    <a:pt x="0" y="295"/>
                    <a:pt x="0" y="295"/>
                  </a:cubicBezTo>
                  <a:cubicBezTo>
                    <a:pt x="379" y="295"/>
                    <a:pt x="379" y="295"/>
                    <a:pt x="379" y="295"/>
                  </a:cubicBezTo>
                  <a:cubicBezTo>
                    <a:pt x="432" y="295"/>
                    <a:pt x="432" y="295"/>
                    <a:pt x="432" y="295"/>
                  </a:cubicBezTo>
                  <a:lnTo>
                    <a:pt x="696" y="10"/>
                  </a:lnTo>
                  <a:close/>
                </a:path>
              </a:pathLst>
            </a:custGeom>
            <a:solidFill>
              <a:srgbClr val="A8A9AA"/>
            </a:solidFill>
            <a:ln>
              <a:noFill/>
            </a:ln>
          </p:spPr>
          <p:txBody>
            <a:bodyPr vert="horz" wrap="square" lIns="45720" tIns="22860" rIns="45720" bIns="22860" numCol="1" anchor="t" anchorCtr="0" compatLnSpc="1"/>
            <a:lstStyle/>
            <a:p>
              <a:endParaRPr lang="id-ID" sz="900" dirty="0">
                <a:cs typeface="+mn-ea"/>
                <a:sym typeface="+mn-lt"/>
              </a:endParaRPr>
            </a:p>
          </p:txBody>
        </p:sp>
        <p:sp>
          <p:nvSpPr>
            <p:cNvPr id="49" name="Freeform 17">
              <a:extLst>
                <a:ext uri="{FF2B5EF4-FFF2-40B4-BE49-F238E27FC236}">
                  <a16:creationId xmlns:a16="http://schemas.microsoft.com/office/drawing/2014/main" xmlns="" id="{3D23F548-D1C9-4FC3-ADA5-838C2E83AF18}"/>
                </a:ext>
              </a:extLst>
            </p:cNvPr>
            <p:cNvSpPr/>
            <p:nvPr/>
          </p:nvSpPr>
          <p:spPr bwMode="auto">
            <a:xfrm>
              <a:off x="4300540" y="4154489"/>
              <a:ext cx="3589336" cy="341313"/>
            </a:xfrm>
            <a:custGeom>
              <a:avLst/>
              <a:gdLst>
                <a:gd name="T0" fmla="*/ 0 w 2537"/>
                <a:gd name="T1" fmla="*/ 0 h 241"/>
                <a:gd name="T2" fmla="*/ 0 w 2537"/>
                <a:gd name="T3" fmla="*/ 170 h 241"/>
                <a:gd name="T4" fmla="*/ 71 w 2537"/>
                <a:gd name="T5" fmla="*/ 241 h 241"/>
                <a:gd name="T6" fmla="*/ 2467 w 2537"/>
                <a:gd name="T7" fmla="*/ 241 h 241"/>
                <a:gd name="T8" fmla="*/ 2537 w 2537"/>
                <a:gd name="T9" fmla="*/ 170 h 241"/>
                <a:gd name="T10" fmla="*/ 2537 w 2537"/>
                <a:gd name="T11" fmla="*/ 0 h 241"/>
                <a:gd name="T12" fmla="*/ 0 w 2537"/>
                <a:gd name="T13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37" h="241">
                  <a:moveTo>
                    <a:pt x="0" y="0"/>
                  </a:moveTo>
                  <a:cubicBezTo>
                    <a:pt x="0" y="170"/>
                    <a:pt x="0" y="170"/>
                    <a:pt x="0" y="170"/>
                  </a:cubicBezTo>
                  <a:cubicBezTo>
                    <a:pt x="0" y="209"/>
                    <a:pt x="32" y="241"/>
                    <a:pt x="71" y="241"/>
                  </a:cubicBezTo>
                  <a:cubicBezTo>
                    <a:pt x="2467" y="241"/>
                    <a:pt x="2467" y="241"/>
                    <a:pt x="2467" y="241"/>
                  </a:cubicBezTo>
                  <a:cubicBezTo>
                    <a:pt x="2506" y="241"/>
                    <a:pt x="2537" y="209"/>
                    <a:pt x="2537" y="170"/>
                  </a:cubicBezTo>
                  <a:cubicBezTo>
                    <a:pt x="2537" y="0"/>
                    <a:pt x="2537" y="0"/>
                    <a:pt x="253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2D3D5"/>
            </a:solidFill>
            <a:ln>
              <a:noFill/>
            </a:ln>
          </p:spPr>
          <p:txBody>
            <a:bodyPr vert="horz" wrap="square" lIns="45720" tIns="22860" rIns="45720" bIns="22860" numCol="1" anchor="t" anchorCtr="0" compatLnSpc="1"/>
            <a:lstStyle/>
            <a:p>
              <a:endParaRPr lang="id-ID" sz="900" dirty="0">
                <a:cs typeface="+mn-ea"/>
                <a:sym typeface="+mn-lt"/>
              </a:endParaRPr>
            </a:p>
          </p:txBody>
        </p:sp>
      </p:grpSp>
      <p:pic>
        <p:nvPicPr>
          <p:cNvPr id="51" name="그림 50">
            <a:extLst>
              <a:ext uri="{FF2B5EF4-FFF2-40B4-BE49-F238E27FC236}">
                <a16:creationId xmlns:a16="http://schemas.microsoft.com/office/drawing/2014/main" xmlns="" id="{233AD5B9-99DD-4239-9BCC-FAFB794DCD6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6063" y="785384"/>
            <a:ext cx="2339748" cy="409455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2C927AAD-69CA-4527-9763-299365DF21C3}"/>
              </a:ext>
            </a:extLst>
          </p:cNvPr>
          <p:cNvSpPr txBox="1"/>
          <p:nvPr/>
        </p:nvSpPr>
        <p:spPr>
          <a:xfrm>
            <a:off x="892112" y="4892656"/>
            <a:ext cx="32939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</a:t>
            </a:r>
            <a:r>
              <a:rPr lang="ja-JP" altLang="en-US" sz="1600" dirty="0"/>
              <a:t>リディブックス のウェブサイト</a:t>
            </a:r>
            <a:endParaRPr lang="ko-KR" altLang="en-US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xmlns="" id="{0FCE866B-D567-441B-83EF-99EDB572BC56}"/>
              </a:ext>
            </a:extLst>
          </p:cNvPr>
          <p:cNvSpPr txBox="1"/>
          <p:nvPr/>
        </p:nvSpPr>
        <p:spPr>
          <a:xfrm>
            <a:off x="5633930" y="4879941"/>
            <a:ext cx="21397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Amazon</a:t>
            </a:r>
            <a:r>
              <a:rPr lang="ja-JP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のキンドル</a:t>
            </a:r>
            <a:endParaRPr lang="ko-KR" altLang="en-US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xmlns="" id="{45F575F0-4576-41C5-9F60-2A2EBB1000A5}"/>
              </a:ext>
            </a:extLst>
          </p:cNvPr>
          <p:cNvSpPr txBox="1"/>
          <p:nvPr/>
        </p:nvSpPr>
        <p:spPr>
          <a:xfrm>
            <a:off x="9212096" y="4892654"/>
            <a:ext cx="24790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APP</a:t>
            </a:r>
            <a:r>
              <a:rPr lang="ja-JP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　</a:t>
            </a:r>
            <a:r>
              <a:rPr lang="ja-JP" altLang="en-US" sz="1600" dirty="0"/>
              <a:t>ミリーの書斎</a:t>
            </a:r>
            <a:endParaRPr lang="ko-KR" altLang="en-US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BB067A24-EEBB-41C6-B479-9A3B00D65733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26"/>
          <a:stretch/>
        </p:blipFill>
        <p:spPr>
          <a:xfrm>
            <a:off x="9212097" y="1347948"/>
            <a:ext cx="1943287" cy="296684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xmlns="" id="{F6C33520-5771-45E1-8499-940ADCDAFC6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341" y="2221421"/>
            <a:ext cx="3066763" cy="1726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787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53" grpId="0"/>
      <p:bldP spid="5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51"/>
          <p:cNvSpPr/>
          <p:nvPr/>
        </p:nvSpPr>
        <p:spPr>
          <a:xfrm>
            <a:off x="770808" y="559459"/>
            <a:ext cx="70971" cy="62805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>
              <a:cs typeface="+mn-ea"/>
              <a:sym typeface="+mn-lt"/>
            </a:endParaRPr>
          </a:p>
        </p:txBody>
      </p:sp>
      <p:sp>
        <p:nvSpPr>
          <p:cNvPr id="18" name="TextBox 49">
            <a:extLst>
              <a:ext uri="{FF2B5EF4-FFF2-40B4-BE49-F238E27FC236}">
                <a16:creationId xmlns:a16="http://schemas.microsoft.com/office/drawing/2014/main" xmlns="" id="{BE25D2A2-9616-4FE7-9D72-727886586CB3}"/>
              </a:ext>
            </a:extLst>
          </p:cNvPr>
          <p:cNvSpPr txBox="1"/>
          <p:nvPr/>
        </p:nvSpPr>
        <p:spPr>
          <a:xfrm>
            <a:off x="911070" y="838040"/>
            <a:ext cx="76916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tx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ea"/>
                <a:sym typeface="+mn-lt"/>
              </a:rPr>
              <a:t>2.</a:t>
            </a:r>
            <a:r>
              <a:rPr lang="ko-KR" altLang="en-US" sz="2400" dirty="0">
                <a:solidFill>
                  <a:schemeClr val="tx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ea"/>
                <a:sym typeface="+mn-lt"/>
              </a:rPr>
              <a:t> </a:t>
            </a:r>
            <a:r>
              <a:rPr lang="en-US" altLang="ko-KR" sz="2400" dirty="0">
                <a:solidFill>
                  <a:schemeClr val="tx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ea"/>
                <a:sym typeface="+mn-lt"/>
              </a:rPr>
              <a:t>Subscription Commerce </a:t>
            </a:r>
            <a:r>
              <a:rPr lang="en-US" altLang="ko-KR" sz="2400" dirty="0" smtClean="0">
                <a:solidFill>
                  <a:schemeClr val="tx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ea"/>
                <a:sym typeface="+mn-lt"/>
              </a:rPr>
              <a:t>-</a:t>
            </a:r>
            <a:r>
              <a:rPr lang="ja-JP" altLang="en-US" sz="2400" dirty="0">
                <a:solidFill>
                  <a:schemeClr val="tx2"/>
                </a:solidFill>
              </a:rPr>
              <a:t>定期の購読サービス</a:t>
            </a:r>
            <a:endParaRPr lang="id-ID" altLang="ja-JP" sz="2400" dirty="0">
              <a:solidFill>
                <a:schemeClr val="tx2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ea"/>
              <a:sym typeface="+mn-lt"/>
            </a:endParaRPr>
          </a:p>
        </p:txBody>
      </p:sp>
      <p:sp>
        <p:nvSpPr>
          <p:cNvPr id="19" name="TextBox 50">
            <a:extLst>
              <a:ext uri="{FF2B5EF4-FFF2-40B4-BE49-F238E27FC236}">
                <a16:creationId xmlns:a16="http://schemas.microsoft.com/office/drawing/2014/main" xmlns="" id="{C6C7CD5A-4B06-4561-90EB-10A80ACDA686}"/>
              </a:ext>
            </a:extLst>
          </p:cNvPr>
          <p:cNvSpPr txBox="1"/>
          <p:nvPr/>
        </p:nvSpPr>
        <p:spPr>
          <a:xfrm>
            <a:off x="911070" y="537560"/>
            <a:ext cx="43780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ea"/>
                <a:sym typeface="+mn-lt"/>
              </a:rPr>
              <a:t>ForYou</a:t>
            </a:r>
            <a:r>
              <a:rPr lang="en-US" altLang="ko-KR" sz="1400" dirty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ea"/>
                <a:sym typeface="+mn-lt"/>
              </a:rPr>
              <a:t> books</a:t>
            </a: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xmlns="" id="{D83C3DA1-2511-4C17-8699-9B767B1774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2000" y="5418000"/>
            <a:ext cx="1440000" cy="14400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36CFEFF6-19FC-4205-8C3E-8F4009EC4215}"/>
              </a:ext>
            </a:extLst>
          </p:cNvPr>
          <p:cNvSpPr txBox="1"/>
          <p:nvPr/>
        </p:nvSpPr>
        <p:spPr>
          <a:xfrm>
            <a:off x="1791855" y="5504461"/>
            <a:ext cx="88588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 latinLnBrk="1"/>
            <a:r>
              <a:rPr lang="ja-JP" altLang="en-US" sz="2000" dirty="0" smtClean="0">
                <a:latin typeface="+mn-ea"/>
              </a:rPr>
              <a:t>定期の購読</a:t>
            </a:r>
            <a:r>
              <a:rPr lang="ja-JP" altLang="en-US" sz="2000" dirty="0">
                <a:latin typeface="+mn-ea"/>
              </a:rPr>
              <a:t>サービスを利用してプラットフォーム</a:t>
            </a:r>
            <a:r>
              <a:rPr lang="ja-JP" altLang="en-US" sz="2000" dirty="0" smtClean="0">
                <a:latin typeface="+mn-ea"/>
              </a:rPr>
              <a:t>掌握、会員の維持ができる。</a:t>
            </a:r>
            <a:endParaRPr lang="en-US" altLang="ko-KR" sz="2000" dirty="0" smtClean="0">
              <a:latin typeface="+mn-ea"/>
            </a:endParaRPr>
          </a:p>
          <a:p>
            <a:pPr fontAlgn="base" latinLnBrk="1"/>
            <a:r>
              <a:rPr lang="en-US" altLang="ko-KR" sz="2000" dirty="0" smtClean="0">
                <a:latin typeface="+mn-ea"/>
              </a:rPr>
              <a:t>NETFLIX</a:t>
            </a:r>
            <a:r>
              <a:rPr lang="ja-JP" altLang="en-US" sz="2000" dirty="0" smtClean="0">
                <a:latin typeface="+mn-ea"/>
              </a:rPr>
              <a:t>など</a:t>
            </a:r>
            <a:endParaRPr lang="ko-KR" altLang="en-US" sz="2000" dirty="0">
              <a:latin typeface="+mn-ea"/>
            </a:endParaRPr>
          </a:p>
        </p:txBody>
      </p:sp>
      <p:grpSp>
        <p:nvGrpSpPr>
          <p:cNvPr id="21" name="Group 87">
            <a:extLst>
              <a:ext uri="{FF2B5EF4-FFF2-40B4-BE49-F238E27FC236}">
                <a16:creationId xmlns:a16="http://schemas.microsoft.com/office/drawing/2014/main" xmlns="" id="{2E22712A-6E2F-4921-B096-6A1E613EA46C}"/>
              </a:ext>
            </a:extLst>
          </p:cNvPr>
          <p:cNvGrpSpPr>
            <a:grpSpLocks noChangeAspect="1"/>
          </p:cNvGrpSpPr>
          <p:nvPr/>
        </p:nvGrpSpPr>
        <p:grpSpPr>
          <a:xfrm>
            <a:off x="770807" y="2073984"/>
            <a:ext cx="3325636" cy="2710039"/>
            <a:chOff x="4300539" y="1984376"/>
            <a:chExt cx="3589338" cy="2890838"/>
          </a:xfrm>
        </p:grpSpPr>
        <p:sp>
          <p:nvSpPr>
            <p:cNvPr id="24" name="Freeform 5">
              <a:extLst>
                <a:ext uri="{FF2B5EF4-FFF2-40B4-BE49-F238E27FC236}">
                  <a16:creationId xmlns:a16="http://schemas.microsoft.com/office/drawing/2014/main" xmlns="" id="{B2F1B3D1-01EB-4D28-8CB6-01D971BE967A}"/>
                </a:ext>
              </a:extLst>
            </p:cNvPr>
            <p:cNvSpPr/>
            <p:nvPr/>
          </p:nvSpPr>
          <p:spPr bwMode="auto">
            <a:xfrm>
              <a:off x="4300539" y="1984376"/>
              <a:ext cx="3589338" cy="2170113"/>
            </a:xfrm>
            <a:custGeom>
              <a:avLst/>
              <a:gdLst>
                <a:gd name="T0" fmla="*/ 2537 w 2537"/>
                <a:gd name="T1" fmla="*/ 1533 h 1533"/>
                <a:gd name="T2" fmla="*/ 2537 w 2537"/>
                <a:gd name="T3" fmla="*/ 71 h 1533"/>
                <a:gd name="T4" fmla="*/ 2467 w 2537"/>
                <a:gd name="T5" fmla="*/ 0 h 1533"/>
                <a:gd name="T6" fmla="*/ 71 w 2537"/>
                <a:gd name="T7" fmla="*/ 0 h 1533"/>
                <a:gd name="T8" fmla="*/ 0 w 2537"/>
                <a:gd name="T9" fmla="*/ 71 h 1533"/>
                <a:gd name="T10" fmla="*/ 0 w 2537"/>
                <a:gd name="T11" fmla="*/ 1533 h 1533"/>
                <a:gd name="T12" fmla="*/ 2537 w 2537"/>
                <a:gd name="T13" fmla="*/ 1533 h 1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37" h="1533">
                  <a:moveTo>
                    <a:pt x="2537" y="1533"/>
                  </a:moveTo>
                  <a:cubicBezTo>
                    <a:pt x="2537" y="71"/>
                    <a:pt x="2537" y="71"/>
                    <a:pt x="2537" y="71"/>
                  </a:cubicBezTo>
                  <a:cubicBezTo>
                    <a:pt x="2537" y="32"/>
                    <a:pt x="2506" y="0"/>
                    <a:pt x="2467" y="0"/>
                  </a:cubicBezTo>
                  <a:cubicBezTo>
                    <a:pt x="71" y="0"/>
                    <a:pt x="71" y="0"/>
                    <a:pt x="71" y="0"/>
                  </a:cubicBezTo>
                  <a:cubicBezTo>
                    <a:pt x="32" y="0"/>
                    <a:pt x="0" y="32"/>
                    <a:pt x="0" y="71"/>
                  </a:cubicBezTo>
                  <a:cubicBezTo>
                    <a:pt x="0" y="1533"/>
                    <a:pt x="0" y="1533"/>
                    <a:pt x="0" y="1533"/>
                  </a:cubicBezTo>
                  <a:lnTo>
                    <a:pt x="2537" y="1533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vert="horz" wrap="square" lIns="45720" tIns="22860" rIns="45720" bIns="22860" numCol="1" anchor="t" anchorCtr="0" compatLnSpc="1"/>
            <a:lstStyle/>
            <a:p>
              <a:endParaRPr lang="id-ID" sz="900" dirty="0">
                <a:cs typeface="+mn-ea"/>
                <a:sym typeface="+mn-lt"/>
              </a:endParaRPr>
            </a:p>
          </p:txBody>
        </p:sp>
        <p:sp>
          <p:nvSpPr>
            <p:cNvPr id="25" name="Freeform 6">
              <a:extLst>
                <a:ext uri="{FF2B5EF4-FFF2-40B4-BE49-F238E27FC236}">
                  <a16:creationId xmlns:a16="http://schemas.microsoft.com/office/drawing/2014/main" xmlns="" id="{3A4CFCA3-C550-42E3-9235-CEF6D252522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40239" y="2132014"/>
              <a:ext cx="3309938" cy="1873250"/>
            </a:xfrm>
            <a:custGeom>
              <a:avLst/>
              <a:gdLst>
                <a:gd name="T0" fmla="*/ 2075 w 2085"/>
                <a:gd name="T1" fmla="*/ 10 h 1180"/>
                <a:gd name="T2" fmla="*/ 2075 w 2085"/>
                <a:gd name="T3" fmla="*/ 1170 h 1180"/>
                <a:gd name="T4" fmla="*/ 10 w 2085"/>
                <a:gd name="T5" fmla="*/ 1170 h 1180"/>
                <a:gd name="T6" fmla="*/ 10 w 2085"/>
                <a:gd name="T7" fmla="*/ 10 h 1180"/>
                <a:gd name="T8" fmla="*/ 2075 w 2085"/>
                <a:gd name="T9" fmla="*/ 10 h 1180"/>
                <a:gd name="T10" fmla="*/ 2085 w 2085"/>
                <a:gd name="T11" fmla="*/ 0 h 1180"/>
                <a:gd name="T12" fmla="*/ 2075 w 2085"/>
                <a:gd name="T13" fmla="*/ 0 h 1180"/>
                <a:gd name="T14" fmla="*/ 10 w 2085"/>
                <a:gd name="T15" fmla="*/ 0 h 1180"/>
                <a:gd name="T16" fmla="*/ 0 w 2085"/>
                <a:gd name="T17" fmla="*/ 0 h 1180"/>
                <a:gd name="T18" fmla="*/ 0 w 2085"/>
                <a:gd name="T19" fmla="*/ 10 h 1180"/>
                <a:gd name="T20" fmla="*/ 0 w 2085"/>
                <a:gd name="T21" fmla="*/ 1170 h 1180"/>
                <a:gd name="T22" fmla="*/ 0 w 2085"/>
                <a:gd name="T23" fmla="*/ 1180 h 1180"/>
                <a:gd name="T24" fmla="*/ 10 w 2085"/>
                <a:gd name="T25" fmla="*/ 1180 h 1180"/>
                <a:gd name="T26" fmla="*/ 2075 w 2085"/>
                <a:gd name="T27" fmla="*/ 1180 h 1180"/>
                <a:gd name="T28" fmla="*/ 2085 w 2085"/>
                <a:gd name="T29" fmla="*/ 1180 h 1180"/>
                <a:gd name="T30" fmla="*/ 2085 w 2085"/>
                <a:gd name="T31" fmla="*/ 1170 h 1180"/>
                <a:gd name="T32" fmla="*/ 2085 w 2085"/>
                <a:gd name="T33" fmla="*/ 10 h 1180"/>
                <a:gd name="T34" fmla="*/ 2085 w 2085"/>
                <a:gd name="T35" fmla="*/ 0 h 1180"/>
                <a:gd name="T36" fmla="*/ 2085 w 2085"/>
                <a:gd name="T37" fmla="*/ 0 h 1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085" h="1180">
                  <a:moveTo>
                    <a:pt x="2075" y="10"/>
                  </a:moveTo>
                  <a:lnTo>
                    <a:pt x="2075" y="1170"/>
                  </a:lnTo>
                  <a:lnTo>
                    <a:pt x="10" y="1170"/>
                  </a:lnTo>
                  <a:lnTo>
                    <a:pt x="10" y="10"/>
                  </a:lnTo>
                  <a:lnTo>
                    <a:pt x="2075" y="10"/>
                  </a:lnTo>
                  <a:close/>
                  <a:moveTo>
                    <a:pt x="2085" y="0"/>
                  </a:moveTo>
                  <a:lnTo>
                    <a:pt x="2075" y="0"/>
                  </a:lnTo>
                  <a:lnTo>
                    <a:pt x="10" y="0"/>
                  </a:lnTo>
                  <a:lnTo>
                    <a:pt x="0" y="0"/>
                  </a:lnTo>
                  <a:lnTo>
                    <a:pt x="0" y="10"/>
                  </a:lnTo>
                  <a:lnTo>
                    <a:pt x="0" y="1170"/>
                  </a:lnTo>
                  <a:lnTo>
                    <a:pt x="0" y="1180"/>
                  </a:lnTo>
                  <a:lnTo>
                    <a:pt x="10" y="1180"/>
                  </a:lnTo>
                  <a:lnTo>
                    <a:pt x="2075" y="1180"/>
                  </a:lnTo>
                  <a:lnTo>
                    <a:pt x="2085" y="1180"/>
                  </a:lnTo>
                  <a:lnTo>
                    <a:pt x="2085" y="1170"/>
                  </a:lnTo>
                  <a:lnTo>
                    <a:pt x="2085" y="10"/>
                  </a:lnTo>
                  <a:lnTo>
                    <a:pt x="2085" y="0"/>
                  </a:lnTo>
                  <a:lnTo>
                    <a:pt x="2085" y="0"/>
                  </a:lnTo>
                  <a:close/>
                </a:path>
              </a:pathLst>
            </a:custGeom>
            <a:solidFill>
              <a:srgbClr val="0C0D11"/>
            </a:solidFill>
            <a:ln>
              <a:noFill/>
            </a:ln>
          </p:spPr>
          <p:txBody>
            <a:bodyPr vert="horz" wrap="square" lIns="45720" tIns="22860" rIns="45720" bIns="22860" numCol="1" anchor="t" anchorCtr="0" compatLnSpc="1"/>
            <a:lstStyle/>
            <a:p>
              <a:endParaRPr lang="id-ID" sz="900" dirty="0">
                <a:cs typeface="+mn-ea"/>
                <a:sym typeface="+mn-lt"/>
              </a:endParaRPr>
            </a:p>
          </p:txBody>
        </p:sp>
        <p:sp>
          <p:nvSpPr>
            <p:cNvPr id="27" name="Freeform 7">
              <a:extLst>
                <a:ext uri="{FF2B5EF4-FFF2-40B4-BE49-F238E27FC236}">
                  <a16:creationId xmlns:a16="http://schemas.microsoft.com/office/drawing/2014/main" xmlns="" id="{0166F4B3-3DFF-42A4-BA7B-444FAA28C9D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40239" y="2132014"/>
              <a:ext cx="3309938" cy="1873250"/>
            </a:xfrm>
            <a:custGeom>
              <a:avLst/>
              <a:gdLst>
                <a:gd name="T0" fmla="*/ 2075 w 2085"/>
                <a:gd name="T1" fmla="*/ 10 h 1180"/>
                <a:gd name="T2" fmla="*/ 2075 w 2085"/>
                <a:gd name="T3" fmla="*/ 1170 h 1180"/>
                <a:gd name="T4" fmla="*/ 10 w 2085"/>
                <a:gd name="T5" fmla="*/ 1170 h 1180"/>
                <a:gd name="T6" fmla="*/ 10 w 2085"/>
                <a:gd name="T7" fmla="*/ 10 h 1180"/>
                <a:gd name="T8" fmla="*/ 2075 w 2085"/>
                <a:gd name="T9" fmla="*/ 10 h 1180"/>
                <a:gd name="T10" fmla="*/ 2085 w 2085"/>
                <a:gd name="T11" fmla="*/ 0 h 1180"/>
                <a:gd name="T12" fmla="*/ 2075 w 2085"/>
                <a:gd name="T13" fmla="*/ 0 h 1180"/>
                <a:gd name="T14" fmla="*/ 10 w 2085"/>
                <a:gd name="T15" fmla="*/ 0 h 1180"/>
                <a:gd name="T16" fmla="*/ 0 w 2085"/>
                <a:gd name="T17" fmla="*/ 0 h 1180"/>
                <a:gd name="T18" fmla="*/ 0 w 2085"/>
                <a:gd name="T19" fmla="*/ 10 h 1180"/>
                <a:gd name="T20" fmla="*/ 0 w 2085"/>
                <a:gd name="T21" fmla="*/ 1170 h 1180"/>
                <a:gd name="T22" fmla="*/ 0 w 2085"/>
                <a:gd name="T23" fmla="*/ 1180 h 1180"/>
                <a:gd name="T24" fmla="*/ 10 w 2085"/>
                <a:gd name="T25" fmla="*/ 1180 h 1180"/>
                <a:gd name="T26" fmla="*/ 2075 w 2085"/>
                <a:gd name="T27" fmla="*/ 1180 h 1180"/>
                <a:gd name="T28" fmla="*/ 2085 w 2085"/>
                <a:gd name="T29" fmla="*/ 1180 h 1180"/>
                <a:gd name="T30" fmla="*/ 2085 w 2085"/>
                <a:gd name="T31" fmla="*/ 1170 h 1180"/>
                <a:gd name="T32" fmla="*/ 2085 w 2085"/>
                <a:gd name="T33" fmla="*/ 10 h 1180"/>
                <a:gd name="T34" fmla="*/ 2085 w 2085"/>
                <a:gd name="T35" fmla="*/ 0 h 1180"/>
                <a:gd name="T36" fmla="*/ 2085 w 2085"/>
                <a:gd name="T37" fmla="*/ 0 h 1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085" h="1180">
                  <a:moveTo>
                    <a:pt x="2075" y="10"/>
                  </a:moveTo>
                  <a:lnTo>
                    <a:pt x="2075" y="1170"/>
                  </a:lnTo>
                  <a:lnTo>
                    <a:pt x="10" y="1170"/>
                  </a:lnTo>
                  <a:lnTo>
                    <a:pt x="10" y="10"/>
                  </a:lnTo>
                  <a:lnTo>
                    <a:pt x="2075" y="10"/>
                  </a:lnTo>
                  <a:moveTo>
                    <a:pt x="2085" y="0"/>
                  </a:moveTo>
                  <a:lnTo>
                    <a:pt x="2075" y="0"/>
                  </a:lnTo>
                  <a:lnTo>
                    <a:pt x="10" y="0"/>
                  </a:lnTo>
                  <a:lnTo>
                    <a:pt x="0" y="0"/>
                  </a:lnTo>
                  <a:lnTo>
                    <a:pt x="0" y="10"/>
                  </a:lnTo>
                  <a:lnTo>
                    <a:pt x="0" y="1170"/>
                  </a:lnTo>
                  <a:lnTo>
                    <a:pt x="0" y="1180"/>
                  </a:lnTo>
                  <a:lnTo>
                    <a:pt x="10" y="1180"/>
                  </a:lnTo>
                  <a:lnTo>
                    <a:pt x="2075" y="1180"/>
                  </a:lnTo>
                  <a:lnTo>
                    <a:pt x="2085" y="1180"/>
                  </a:lnTo>
                  <a:lnTo>
                    <a:pt x="2085" y="1170"/>
                  </a:lnTo>
                  <a:lnTo>
                    <a:pt x="2085" y="10"/>
                  </a:lnTo>
                  <a:lnTo>
                    <a:pt x="2085" y="0"/>
                  </a:lnTo>
                  <a:lnTo>
                    <a:pt x="2085" y="0"/>
                  </a:lnTo>
                </a:path>
              </a:pathLst>
            </a:custGeom>
            <a:noFill/>
            <a:ln>
              <a:noFill/>
            </a:ln>
          </p:spPr>
          <p:txBody>
            <a:bodyPr vert="horz" wrap="square" lIns="45720" tIns="22860" rIns="45720" bIns="22860" numCol="1" anchor="t" anchorCtr="0" compatLnSpc="1"/>
            <a:lstStyle/>
            <a:p>
              <a:endParaRPr lang="id-ID" sz="900" dirty="0">
                <a:cs typeface="+mn-ea"/>
                <a:sym typeface="+mn-lt"/>
              </a:endParaRPr>
            </a:p>
          </p:txBody>
        </p:sp>
        <p:sp>
          <p:nvSpPr>
            <p:cNvPr id="28" name="Rectangle 8">
              <a:extLst>
                <a:ext uri="{FF2B5EF4-FFF2-40B4-BE49-F238E27FC236}">
                  <a16:creationId xmlns:a16="http://schemas.microsoft.com/office/drawing/2014/main" xmlns="" id="{B664EAE3-3C73-45A7-9A8A-B62F76AF4A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6114" y="2147889"/>
              <a:ext cx="3278188" cy="1841500"/>
            </a:xfrm>
            <a:prstGeom prst="rect">
              <a:avLst/>
            </a:prstGeom>
            <a:solidFill>
              <a:srgbClr val="7E7E7E"/>
            </a:solidFill>
            <a:ln>
              <a:noFill/>
            </a:ln>
          </p:spPr>
          <p:txBody>
            <a:bodyPr vert="horz" wrap="square" lIns="45720" tIns="22860" rIns="45720" bIns="22860" numCol="1" anchor="t" anchorCtr="0" compatLnSpc="1"/>
            <a:lstStyle/>
            <a:p>
              <a:endParaRPr lang="id-ID" sz="900" dirty="0">
                <a:cs typeface="+mn-ea"/>
                <a:sym typeface="+mn-lt"/>
              </a:endParaRPr>
            </a:p>
          </p:txBody>
        </p:sp>
        <p:sp>
          <p:nvSpPr>
            <p:cNvPr id="35" name="Freeform 9">
              <a:extLst>
                <a:ext uri="{FF2B5EF4-FFF2-40B4-BE49-F238E27FC236}">
                  <a16:creationId xmlns:a16="http://schemas.microsoft.com/office/drawing/2014/main" xmlns="" id="{0653EE43-25FB-46A1-87CF-99C15B427400}"/>
                </a:ext>
              </a:extLst>
            </p:cNvPr>
            <p:cNvSpPr/>
            <p:nvPr/>
          </p:nvSpPr>
          <p:spPr bwMode="auto">
            <a:xfrm>
              <a:off x="5484814" y="4826001"/>
              <a:ext cx="1208088" cy="49213"/>
            </a:xfrm>
            <a:custGeom>
              <a:avLst/>
              <a:gdLst>
                <a:gd name="T0" fmla="*/ 852 w 854"/>
                <a:gd name="T1" fmla="*/ 24 h 35"/>
                <a:gd name="T2" fmla="*/ 478 w 854"/>
                <a:gd name="T3" fmla="*/ 5 h 35"/>
                <a:gd name="T4" fmla="*/ 478 w 854"/>
                <a:gd name="T5" fmla="*/ 0 h 35"/>
                <a:gd name="T6" fmla="*/ 427 w 854"/>
                <a:gd name="T7" fmla="*/ 3 h 35"/>
                <a:gd name="T8" fmla="*/ 375 w 854"/>
                <a:gd name="T9" fmla="*/ 0 h 35"/>
                <a:gd name="T10" fmla="*/ 375 w 854"/>
                <a:gd name="T11" fmla="*/ 5 h 35"/>
                <a:gd name="T12" fmla="*/ 1 w 854"/>
                <a:gd name="T13" fmla="*/ 24 h 35"/>
                <a:gd name="T14" fmla="*/ 24 w 854"/>
                <a:gd name="T15" fmla="*/ 35 h 35"/>
                <a:gd name="T16" fmla="*/ 375 w 854"/>
                <a:gd name="T17" fmla="*/ 35 h 35"/>
                <a:gd name="T18" fmla="*/ 478 w 854"/>
                <a:gd name="T19" fmla="*/ 35 h 35"/>
                <a:gd name="T20" fmla="*/ 829 w 854"/>
                <a:gd name="T21" fmla="*/ 35 h 35"/>
                <a:gd name="T22" fmla="*/ 852 w 854"/>
                <a:gd name="T23" fmla="*/ 24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54" h="35">
                  <a:moveTo>
                    <a:pt x="852" y="24"/>
                  </a:moveTo>
                  <a:cubicBezTo>
                    <a:pt x="478" y="5"/>
                    <a:pt x="478" y="5"/>
                    <a:pt x="478" y="5"/>
                  </a:cubicBezTo>
                  <a:cubicBezTo>
                    <a:pt x="478" y="0"/>
                    <a:pt x="478" y="0"/>
                    <a:pt x="478" y="0"/>
                  </a:cubicBezTo>
                  <a:cubicBezTo>
                    <a:pt x="427" y="3"/>
                    <a:pt x="427" y="3"/>
                    <a:pt x="427" y="3"/>
                  </a:cubicBezTo>
                  <a:cubicBezTo>
                    <a:pt x="375" y="0"/>
                    <a:pt x="375" y="0"/>
                    <a:pt x="375" y="0"/>
                  </a:cubicBezTo>
                  <a:cubicBezTo>
                    <a:pt x="375" y="5"/>
                    <a:pt x="375" y="5"/>
                    <a:pt x="375" y="5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1" y="24"/>
                    <a:pt x="0" y="35"/>
                    <a:pt x="24" y="35"/>
                  </a:cubicBezTo>
                  <a:cubicBezTo>
                    <a:pt x="41" y="35"/>
                    <a:pt x="247" y="35"/>
                    <a:pt x="375" y="35"/>
                  </a:cubicBezTo>
                  <a:cubicBezTo>
                    <a:pt x="435" y="35"/>
                    <a:pt x="478" y="35"/>
                    <a:pt x="478" y="35"/>
                  </a:cubicBezTo>
                  <a:cubicBezTo>
                    <a:pt x="606" y="35"/>
                    <a:pt x="812" y="35"/>
                    <a:pt x="829" y="35"/>
                  </a:cubicBezTo>
                  <a:cubicBezTo>
                    <a:pt x="854" y="35"/>
                    <a:pt x="852" y="24"/>
                    <a:pt x="852" y="24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vert="horz" wrap="square" lIns="45720" tIns="22860" rIns="45720" bIns="22860" numCol="1" anchor="t" anchorCtr="0" compatLnSpc="1"/>
            <a:lstStyle/>
            <a:p>
              <a:endParaRPr lang="id-ID" sz="900" dirty="0">
                <a:cs typeface="+mn-ea"/>
                <a:sym typeface="+mn-lt"/>
              </a:endParaRPr>
            </a:p>
          </p:txBody>
        </p:sp>
        <p:sp>
          <p:nvSpPr>
            <p:cNvPr id="36" name="Freeform 10">
              <a:extLst>
                <a:ext uri="{FF2B5EF4-FFF2-40B4-BE49-F238E27FC236}">
                  <a16:creationId xmlns:a16="http://schemas.microsoft.com/office/drawing/2014/main" xmlns="" id="{BE92ED79-5C48-4586-8415-25BB8924C8BB}"/>
                </a:ext>
              </a:extLst>
            </p:cNvPr>
            <p:cNvSpPr/>
            <p:nvPr/>
          </p:nvSpPr>
          <p:spPr bwMode="auto">
            <a:xfrm>
              <a:off x="5478464" y="4446589"/>
              <a:ext cx="1219200" cy="417513"/>
            </a:xfrm>
            <a:custGeom>
              <a:avLst/>
              <a:gdLst>
                <a:gd name="T0" fmla="*/ 790 w 861"/>
                <a:gd name="T1" fmla="*/ 274 h 295"/>
                <a:gd name="T2" fmla="*/ 738 w 861"/>
                <a:gd name="T3" fmla="*/ 224 h 295"/>
                <a:gd name="T4" fmla="*/ 714 w 861"/>
                <a:gd name="T5" fmla="*/ 0 h 295"/>
                <a:gd name="T6" fmla="*/ 431 w 861"/>
                <a:gd name="T7" fmla="*/ 4 h 295"/>
                <a:gd name="T8" fmla="*/ 147 w 861"/>
                <a:gd name="T9" fmla="*/ 0 h 295"/>
                <a:gd name="T10" fmla="*/ 124 w 861"/>
                <a:gd name="T11" fmla="*/ 224 h 295"/>
                <a:gd name="T12" fmla="*/ 72 w 861"/>
                <a:gd name="T13" fmla="*/ 274 h 295"/>
                <a:gd name="T14" fmla="*/ 0 w 861"/>
                <a:gd name="T15" fmla="*/ 291 h 295"/>
                <a:gd name="T16" fmla="*/ 0 w 861"/>
                <a:gd name="T17" fmla="*/ 295 h 295"/>
                <a:gd name="T18" fmla="*/ 379 w 861"/>
                <a:gd name="T19" fmla="*/ 295 h 295"/>
                <a:gd name="T20" fmla="*/ 482 w 861"/>
                <a:gd name="T21" fmla="*/ 295 h 295"/>
                <a:gd name="T22" fmla="*/ 861 w 861"/>
                <a:gd name="T23" fmla="*/ 295 h 295"/>
                <a:gd name="T24" fmla="*/ 861 w 861"/>
                <a:gd name="T25" fmla="*/ 291 h 295"/>
                <a:gd name="T26" fmla="*/ 790 w 861"/>
                <a:gd name="T27" fmla="*/ 274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61" h="295">
                  <a:moveTo>
                    <a:pt x="790" y="274"/>
                  </a:moveTo>
                  <a:cubicBezTo>
                    <a:pt x="760" y="268"/>
                    <a:pt x="744" y="271"/>
                    <a:pt x="738" y="224"/>
                  </a:cubicBezTo>
                  <a:cubicBezTo>
                    <a:pt x="731" y="177"/>
                    <a:pt x="714" y="0"/>
                    <a:pt x="714" y="0"/>
                  </a:cubicBezTo>
                  <a:cubicBezTo>
                    <a:pt x="431" y="4"/>
                    <a:pt x="431" y="4"/>
                    <a:pt x="431" y="4"/>
                  </a:cubicBezTo>
                  <a:cubicBezTo>
                    <a:pt x="147" y="0"/>
                    <a:pt x="147" y="0"/>
                    <a:pt x="147" y="0"/>
                  </a:cubicBezTo>
                  <a:cubicBezTo>
                    <a:pt x="147" y="0"/>
                    <a:pt x="130" y="177"/>
                    <a:pt x="124" y="224"/>
                  </a:cubicBezTo>
                  <a:cubicBezTo>
                    <a:pt x="117" y="271"/>
                    <a:pt x="102" y="268"/>
                    <a:pt x="72" y="274"/>
                  </a:cubicBezTo>
                  <a:cubicBezTo>
                    <a:pt x="42" y="280"/>
                    <a:pt x="0" y="287"/>
                    <a:pt x="0" y="291"/>
                  </a:cubicBezTo>
                  <a:cubicBezTo>
                    <a:pt x="0" y="295"/>
                    <a:pt x="0" y="295"/>
                    <a:pt x="0" y="295"/>
                  </a:cubicBezTo>
                  <a:cubicBezTo>
                    <a:pt x="379" y="295"/>
                    <a:pt x="379" y="295"/>
                    <a:pt x="379" y="295"/>
                  </a:cubicBezTo>
                  <a:cubicBezTo>
                    <a:pt x="482" y="295"/>
                    <a:pt x="482" y="295"/>
                    <a:pt x="482" y="295"/>
                  </a:cubicBezTo>
                  <a:cubicBezTo>
                    <a:pt x="861" y="295"/>
                    <a:pt x="861" y="295"/>
                    <a:pt x="861" y="295"/>
                  </a:cubicBezTo>
                  <a:cubicBezTo>
                    <a:pt x="861" y="295"/>
                    <a:pt x="861" y="295"/>
                    <a:pt x="861" y="291"/>
                  </a:cubicBezTo>
                  <a:cubicBezTo>
                    <a:pt x="861" y="287"/>
                    <a:pt x="820" y="280"/>
                    <a:pt x="790" y="274"/>
                  </a:cubicBezTo>
                  <a:close/>
                </a:path>
              </a:pathLst>
            </a:custGeom>
            <a:solidFill>
              <a:srgbClr val="D2D3D5"/>
            </a:solidFill>
            <a:ln>
              <a:noFill/>
            </a:ln>
          </p:spPr>
          <p:txBody>
            <a:bodyPr vert="horz" wrap="square" lIns="45720" tIns="22860" rIns="45720" bIns="22860" numCol="1" anchor="t" anchorCtr="0" compatLnSpc="1"/>
            <a:lstStyle/>
            <a:p>
              <a:endParaRPr lang="id-ID" sz="900" dirty="0">
                <a:cs typeface="+mn-ea"/>
                <a:sym typeface="+mn-lt"/>
              </a:endParaRPr>
            </a:p>
          </p:txBody>
        </p:sp>
        <p:sp>
          <p:nvSpPr>
            <p:cNvPr id="39" name="Oval 11">
              <a:extLst>
                <a:ext uri="{FF2B5EF4-FFF2-40B4-BE49-F238E27FC236}">
                  <a16:creationId xmlns:a16="http://schemas.microsoft.com/office/drawing/2014/main" xmlns="" id="{5B891039-A6D9-42D6-9ADE-702208C70A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70602" y="2044701"/>
              <a:ext cx="49213" cy="49213"/>
            </a:xfrm>
            <a:prstGeom prst="ellipse">
              <a:avLst/>
            </a:prstGeom>
            <a:solidFill>
              <a:srgbClr val="2C2C2C"/>
            </a:solidFill>
            <a:ln>
              <a:noFill/>
            </a:ln>
          </p:spPr>
          <p:txBody>
            <a:bodyPr vert="horz" wrap="square" lIns="45720" tIns="22860" rIns="45720" bIns="22860" numCol="1" anchor="t" anchorCtr="0" compatLnSpc="1"/>
            <a:lstStyle/>
            <a:p>
              <a:endParaRPr lang="id-ID" sz="900" dirty="0">
                <a:cs typeface="+mn-ea"/>
                <a:sym typeface="+mn-lt"/>
              </a:endParaRPr>
            </a:p>
          </p:txBody>
        </p:sp>
        <p:sp>
          <p:nvSpPr>
            <p:cNvPr id="42" name="Oval 12">
              <a:extLst>
                <a:ext uri="{FF2B5EF4-FFF2-40B4-BE49-F238E27FC236}">
                  <a16:creationId xmlns:a16="http://schemas.microsoft.com/office/drawing/2014/main" xmlns="" id="{373D0A99-7D5B-42E5-A3CB-B90A981832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70602" y="2041526"/>
              <a:ext cx="49213" cy="49213"/>
            </a:xfrm>
            <a:prstGeom prst="ellipse">
              <a:avLst/>
            </a:prstGeom>
            <a:solidFill>
              <a:srgbClr val="0A0A0A"/>
            </a:solidFill>
            <a:ln>
              <a:noFill/>
            </a:ln>
          </p:spPr>
          <p:txBody>
            <a:bodyPr vert="horz" wrap="square" lIns="45720" tIns="22860" rIns="45720" bIns="22860" numCol="1" anchor="t" anchorCtr="0" compatLnSpc="1"/>
            <a:lstStyle/>
            <a:p>
              <a:endParaRPr lang="id-ID" sz="900" dirty="0">
                <a:cs typeface="+mn-ea"/>
                <a:sym typeface="+mn-lt"/>
              </a:endParaRPr>
            </a:p>
          </p:txBody>
        </p:sp>
        <p:sp>
          <p:nvSpPr>
            <p:cNvPr id="43" name="Oval 13">
              <a:extLst>
                <a:ext uri="{FF2B5EF4-FFF2-40B4-BE49-F238E27FC236}">
                  <a16:creationId xmlns:a16="http://schemas.microsoft.com/office/drawing/2014/main" xmlns="" id="{896D5265-751C-466C-92F0-3895B963C9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78539" y="2049464"/>
              <a:ext cx="33338" cy="3175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vert="horz" wrap="square" lIns="45720" tIns="22860" rIns="45720" bIns="22860" numCol="1" anchor="t" anchorCtr="0" compatLnSpc="1"/>
            <a:lstStyle/>
            <a:p>
              <a:endParaRPr lang="id-ID" sz="900" dirty="0">
                <a:cs typeface="+mn-ea"/>
                <a:sym typeface="+mn-lt"/>
              </a:endParaRPr>
            </a:p>
          </p:txBody>
        </p:sp>
        <p:sp>
          <p:nvSpPr>
            <p:cNvPr id="44" name="Oval 14">
              <a:extLst>
                <a:ext uri="{FF2B5EF4-FFF2-40B4-BE49-F238E27FC236}">
                  <a16:creationId xmlns:a16="http://schemas.microsoft.com/office/drawing/2014/main" xmlns="" id="{DACE751B-00BC-428E-8D63-EF84255E5C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88064" y="2055814"/>
              <a:ext cx="15875" cy="19050"/>
            </a:xfrm>
            <a:prstGeom prst="ellipse">
              <a:avLst/>
            </a:prstGeom>
            <a:solidFill>
              <a:srgbClr val="2C99B4"/>
            </a:solidFill>
            <a:ln>
              <a:noFill/>
            </a:ln>
          </p:spPr>
          <p:txBody>
            <a:bodyPr vert="horz" wrap="square" lIns="45720" tIns="22860" rIns="45720" bIns="22860" numCol="1" anchor="t" anchorCtr="0" compatLnSpc="1"/>
            <a:lstStyle/>
            <a:p>
              <a:endParaRPr lang="id-ID" sz="900" dirty="0">
                <a:cs typeface="+mn-ea"/>
                <a:sym typeface="+mn-lt"/>
              </a:endParaRPr>
            </a:p>
          </p:txBody>
        </p:sp>
        <p:sp>
          <p:nvSpPr>
            <p:cNvPr id="45" name="Oval 15">
              <a:extLst>
                <a:ext uri="{FF2B5EF4-FFF2-40B4-BE49-F238E27FC236}">
                  <a16:creationId xmlns:a16="http://schemas.microsoft.com/office/drawing/2014/main" xmlns="" id="{14A65AA7-BA98-4D20-A6D3-E1116EE004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92827" y="2063751"/>
              <a:ext cx="4763" cy="476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vert="horz" wrap="square" lIns="45720" tIns="22860" rIns="45720" bIns="22860" numCol="1" anchor="t" anchorCtr="0" compatLnSpc="1"/>
            <a:lstStyle/>
            <a:p>
              <a:endParaRPr lang="id-ID" sz="900" dirty="0">
                <a:cs typeface="+mn-ea"/>
                <a:sym typeface="+mn-lt"/>
              </a:endParaRPr>
            </a:p>
          </p:txBody>
        </p:sp>
        <p:sp>
          <p:nvSpPr>
            <p:cNvPr id="48" name="Freeform 16">
              <a:extLst>
                <a:ext uri="{FF2B5EF4-FFF2-40B4-BE49-F238E27FC236}">
                  <a16:creationId xmlns:a16="http://schemas.microsoft.com/office/drawing/2014/main" xmlns="" id="{963DF8E1-6407-4F94-A6C1-BAED3CDAF327}"/>
                </a:ext>
              </a:extLst>
            </p:cNvPr>
            <p:cNvSpPr/>
            <p:nvPr/>
          </p:nvSpPr>
          <p:spPr bwMode="auto">
            <a:xfrm>
              <a:off x="5478464" y="4446589"/>
              <a:ext cx="985838" cy="417513"/>
            </a:xfrm>
            <a:custGeom>
              <a:avLst/>
              <a:gdLst>
                <a:gd name="T0" fmla="*/ 696 w 696"/>
                <a:gd name="T1" fmla="*/ 10 h 295"/>
                <a:gd name="T2" fmla="*/ 573 w 696"/>
                <a:gd name="T3" fmla="*/ 2 h 295"/>
                <a:gd name="T4" fmla="*/ 431 w 696"/>
                <a:gd name="T5" fmla="*/ 4 h 295"/>
                <a:gd name="T6" fmla="*/ 147 w 696"/>
                <a:gd name="T7" fmla="*/ 0 h 295"/>
                <a:gd name="T8" fmla="*/ 124 w 696"/>
                <a:gd name="T9" fmla="*/ 224 h 295"/>
                <a:gd name="T10" fmla="*/ 72 w 696"/>
                <a:gd name="T11" fmla="*/ 274 h 295"/>
                <a:gd name="T12" fmla="*/ 0 w 696"/>
                <a:gd name="T13" fmla="*/ 291 h 295"/>
                <a:gd name="T14" fmla="*/ 0 w 696"/>
                <a:gd name="T15" fmla="*/ 295 h 295"/>
                <a:gd name="T16" fmla="*/ 379 w 696"/>
                <a:gd name="T17" fmla="*/ 295 h 295"/>
                <a:gd name="T18" fmla="*/ 432 w 696"/>
                <a:gd name="T19" fmla="*/ 295 h 295"/>
                <a:gd name="T20" fmla="*/ 696 w 696"/>
                <a:gd name="T21" fmla="*/ 1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96" h="295">
                  <a:moveTo>
                    <a:pt x="696" y="10"/>
                  </a:moveTo>
                  <a:cubicBezTo>
                    <a:pt x="573" y="2"/>
                    <a:pt x="573" y="2"/>
                    <a:pt x="573" y="2"/>
                  </a:cubicBezTo>
                  <a:cubicBezTo>
                    <a:pt x="431" y="4"/>
                    <a:pt x="431" y="4"/>
                    <a:pt x="431" y="4"/>
                  </a:cubicBezTo>
                  <a:cubicBezTo>
                    <a:pt x="147" y="0"/>
                    <a:pt x="147" y="0"/>
                    <a:pt x="147" y="0"/>
                  </a:cubicBezTo>
                  <a:cubicBezTo>
                    <a:pt x="147" y="0"/>
                    <a:pt x="130" y="177"/>
                    <a:pt x="124" y="224"/>
                  </a:cubicBezTo>
                  <a:cubicBezTo>
                    <a:pt x="117" y="271"/>
                    <a:pt x="102" y="268"/>
                    <a:pt x="72" y="274"/>
                  </a:cubicBezTo>
                  <a:cubicBezTo>
                    <a:pt x="42" y="280"/>
                    <a:pt x="0" y="287"/>
                    <a:pt x="0" y="291"/>
                  </a:cubicBezTo>
                  <a:cubicBezTo>
                    <a:pt x="0" y="295"/>
                    <a:pt x="0" y="295"/>
                    <a:pt x="0" y="295"/>
                  </a:cubicBezTo>
                  <a:cubicBezTo>
                    <a:pt x="379" y="295"/>
                    <a:pt x="379" y="295"/>
                    <a:pt x="379" y="295"/>
                  </a:cubicBezTo>
                  <a:cubicBezTo>
                    <a:pt x="432" y="295"/>
                    <a:pt x="432" y="295"/>
                    <a:pt x="432" y="295"/>
                  </a:cubicBezTo>
                  <a:lnTo>
                    <a:pt x="696" y="10"/>
                  </a:lnTo>
                  <a:close/>
                </a:path>
              </a:pathLst>
            </a:custGeom>
            <a:solidFill>
              <a:srgbClr val="A8A9AA"/>
            </a:solidFill>
            <a:ln>
              <a:noFill/>
            </a:ln>
          </p:spPr>
          <p:txBody>
            <a:bodyPr vert="horz" wrap="square" lIns="45720" tIns="22860" rIns="45720" bIns="22860" numCol="1" anchor="t" anchorCtr="0" compatLnSpc="1"/>
            <a:lstStyle/>
            <a:p>
              <a:endParaRPr lang="id-ID" sz="900" dirty="0">
                <a:cs typeface="+mn-ea"/>
                <a:sym typeface="+mn-lt"/>
              </a:endParaRPr>
            </a:p>
          </p:txBody>
        </p:sp>
        <p:sp>
          <p:nvSpPr>
            <p:cNvPr id="49" name="Freeform 17">
              <a:extLst>
                <a:ext uri="{FF2B5EF4-FFF2-40B4-BE49-F238E27FC236}">
                  <a16:creationId xmlns:a16="http://schemas.microsoft.com/office/drawing/2014/main" xmlns="" id="{3D23F548-D1C9-4FC3-ADA5-838C2E83AF18}"/>
                </a:ext>
              </a:extLst>
            </p:cNvPr>
            <p:cNvSpPr/>
            <p:nvPr/>
          </p:nvSpPr>
          <p:spPr bwMode="auto">
            <a:xfrm>
              <a:off x="4300540" y="4154489"/>
              <a:ext cx="3589336" cy="341313"/>
            </a:xfrm>
            <a:custGeom>
              <a:avLst/>
              <a:gdLst>
                <a:gd name="T0" fmla="*/ 0 w 2537"/>
                <a:gd name="T1" fmla="*/ 0 h 241"/>
                <a:gd name="T2" fmla="*/ 0 w 2537"/>
                <a:gd name="T3" fmla="*/ 170 h 241"/>
                <a:gd name="T4" fmla="*/ 71 w 2537"/>
                <a:gd name="T5" fmla="*/ 241 h 241"/>
                <a:gd name="T6" fmla="*/ 2467 w 2537"/>
                <a:gd name="T7" fmla="*/ 241 h 241"/>
                <a:gd name="T8" fmla="*/ 2537 w 2537"/>
                <a:gd name="T9" fmla="*/ 170 h 241"/>
                <a:gd name="T10" fmla="*/ 2537 w 2537"/>
                <a:gd name="T11" fmla="*/ 0 h 241"/>
                <a:gd name="T12" fmla="*/ 0 w 2537"/>
                <a:gd name="T13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37" h="241">
                  <a:moveTo>
                    <a:pt x="0" y="0"/>
                  </a:moveTo>
                  <a:cubicBezTo>
                    <a:pt x="0" y="170"/>
                    <a:pt x="0" y="170"/>
                    <a:pt x="0" y="170"/>
                  </a:cubicBezTo>
                  <a:cubicBezTo>
                    <a:pt x="0" y="209"/>
                    <a:pt x="32" y="241"/>
                    <a:pt x="71" y="241"/>
                  </a:cubicBezTo>
                  <a:cubicBezTo>
                    <a:pt x="2467" y="241"/>
                    <a:pt x="2467" y="241"/>
                    <a:pt x="2467" y="241"/>
                  </a:cubicBezTo>
                  <a:cubicBezTo>
                    <a:pt x="2506" y="241"/>
                    <a:pt x="2537" y="209"/>
                    <a:pt x="2537" y="170"/>
                  </a:cubicBezTo>
                  <a:cubicBezTo>
                    <a:pt x="2537" y="0"/>
                    <a:pt x="2537" y="0"/>
                    <a:pt x="253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2D3D5"/>
            </a:solidFill>
            <a:ln>
              <a:noFill/>
            </a:ln>
          </p:spPr>
          <p:txBody>
            <a:bodyPr vert="horz" wrap="square" lIns="45720" tIns="22860" rIns="45720" bIns="22860" numCol="1" anchor="t" anchorCtr="0" compatLnSpc="1"/>
            <a:lstStyle/>
            <a:p>
              <a:endParaRPr lang="id-ID" sz="900" dirty="0">
                <a:cs typeface="+mn-ea"/>
                <a:sym typeface="+mn-lt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2C927AAD-69CA-4527-9763-299365DF21C3}"/>
              </a:ext>
            </a:extLst>
          </p:cNvPr>
          <p:cNvSpPr txBox="1"/>
          <p:nvPr/>
        </p:nvSpPr>
        <p:spPr>
          <a:xfrm>
            <a:off x="1808076" y="4828812"/>
            <a:ext cx="12202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NETFLIX</a:t>
            </a:r>
            <a:endParaRPr lang="ko-KR" altLang="en-US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3E2DF1F1-AA7A-497E-AFD9-581F43FCE76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071" y="2227271"/>
            <a:ext cx="3041231" cy="1726329"/>
          </a:xfrm>
          <a:prstGeom prst="rect">
            <a:avLst/>
          </a:prstGeom>
        </p:spPr>
      </p:pic>
      <p:graphicFrame>
        <p:nvGraphicFramePr>
          <p:cNvPr id="47" name="차트 46">
            <a:extLst>
              <a:ext uri="{FF2B5EF4-FFF2-40B4-BE49-F238E27FC236}">
                <a16:creationId xmlns:a16="http://schemas.microsoft.com/office/drawing/2014/main" xmlns="" id="{B2CDAC05-3599-4514-992F-395D2156FAC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33186682"/>
              </p:ext>
            </p:extLst>
          </p:nvPr>
        </p:nvGraphicFramePr>
        <p:xfrm>
          <a:off x="5084053" y="1310048"/>
          <a:ext cx="6192995" cy="41286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52" name="차트 51">
            <a:extLst>
              <a:ext uri="{FF2B5EF4-FFF2-40B4-BE49-F238E27FC236}">
                <a16:creationId xmlns:a16="http://schemas.microsoft.com/office/drawing/2014/main" xmlns="" id="{DF499998-EB99-4C7E-A96A-E29A2EF5EC9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81719600"/>
              </p:ext>
            </p:extLst>
          </p:nvPr>
        </p:nvGraphicFramePr>
        <p:xfrm>
          <a:off x="5474139" y="2104826"/>
          <a:ext cx="5657389" cy="26916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  <p:extLst>
      <p:ext uri="{BB962C8B-B14F-4D97-AF65-F5344CB8AC3E}">
        <p14:creationId xmlns:p14="http://schemas.microsoft.com/office/powerpoint/2010/main" val="174767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2" grpId="0">
        <p:bldAsOne/>
      </p:bldGraphic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xmlns="" id="{BC4A214E-A3B8-40FA-905D-0F9A520846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1748" y="1629000"/>
            <a:ext cx="7568504" cy="3600000"/>
          </a:xfrm>
          <a:prstGeom prst="rect">
            <a:avLst/>
          </a:prstGeom>
        </p:spPr>
      </p:pic>
      <p:sp>
        <p:nvSpPr>
          <p:cNvPr id="22" name="Rectangle 51"/>
          <p:cNvSpPr/>
          <p:nvPr/>
        </p:nvSpPr>
        <p:spPr>
          <a:xfrm>
            <a:off x="770808" y="559459"/>
            <a:ext cx="70971" cy="62805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>
              <a:cs typeface="+mn-ea"/>
              <a:sym typeface="+mn-lt"/>
            </a:endParaRPr>
          </a:p>
        </p:txBody>
      </p:sp>
      <p:sp>
        <p:nvSpPr>
          <p:cNvPr id="18" name="TextBox 49">
            <a:extLst>
              <a:ext uri="{FF2B5EF4-FFF2-40B4-BE49-F238E27FC236}">
                <a16:creationId xmlns:a16="http://schemas.microsoft.com/office/drawing/2014/main" xmlns="" id="{BE25D2A2-9616-4FE7-9D72-727886586CB3}"/>
              </a:ext>
            </a:extLst>
          </p:cNvPr>
          <p:cNvSpPr txBox="1"/>
          <p:nvPr/>
        </p:nvSpPr>
        <p:spPr>
          <a:xfrm>
            <a:off x="911070" y="838036"/>
            <a:ext cx="7691655" cy="387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ko-KR" sz="2400" dirty="0" smtClean="0">
                <a:solidFill>
                  <a:schemeClr val="tx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ea"/>
                <a:sym typeface="+mn-lt"/>
              </a:rPr>
              <a:t>3.</a:t>
            </a:r>
            <a:r>
              <a:rPr lang="ko-KR" altLang="en-US" sz="2400" dirty="0" smtClean="0">
                <a:solidFill>
                  <a:schemeClr val="tx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ea"/>
                <a:sym typeface="+mn-lt"/>
              </a:rPr>
              <a:t> </a:t>
            </a:r>
            <a:r>
              <a:rPr lang="en-US" altLang="ko-KR" sz="2400" dirty="0" smtClean="0">
                <a:solidFill>
                  <a:schemeClr val="tx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ea"/>
                <a:sym typeface="+mn-lt"/>
              </a:rPr>
              <a:t>Automatic Payment – </a:t>
            </a:r>
            <a:r>
              <a:rPr lang="ja-JP" altLang="en-US" sz="2400" dirty="0" smtClean="0">
                <a:solidFill>
                  <a:schemeClr val="tx2"/>
                </a:solidFill>
                <a:latin typeface="+mn-ea"/>
                <a:cs typeface="+mn-ea"/>
                <a:sym typeface="+mn-lt"/>
              </a:rPr>
              <a:t>自動決済システム</a:t>
            </a:r>
            <a:endParaRPr lang="en-US" sz="2400" dirty="0">
              <a:solidFill>
                <a:schemeClr val="tx2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19" name="TextBox 50">
            <a:extLst>
              <a:ext uri="{FF2B5EF4-FFF2-40B4-BE49-F238E27FC236}">
                <a16:creationId xmlns:a16="http://schemas.microsoft.com/office/drawing/2014/main" xmlns="" id="{C6C7CD5A-4B06-4561-90EB-10A80ACDA686}"/>
              </a:ext>
            </a:extLst>
          </p:cNvPr>
          <p:cNvSpPr txBox="1"/>
          <p:nvPr/>
        </p:nvSpPr>
        <p:spPr>
          <a:xfrm>
            <a:off x="911070" y="537560"/>
            <a:ext cx="43780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ea"/>
                <a:sym typeface="+mn-lt"/>
              </a:rPr>
              <a:t>ForYou</a:t>
            </a:r>
            <a:r>
              <a:rPr lang="en-US" altLang="ko-KR" sz="1400" dirty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ea"/>
                <a:sym typeface="+mn-lt"/>
              </a:rPr>
              <a:t> books</a:t>
            </a: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xmlns="" id="{D83C3DA1-2511-4C17-8699-9B767B1774A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2000" y="5418000"/>
            <a:ext cx="1440000" cy="14400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36CFEFF6-19FC-4205-8C3E-8F4009EC4215}"/>
              </a:ext>
            </a:extLst>
          </p:cNvPr>
          <p:cNvSpPr txBox="1"/>
          <p:nvPr/>
        </p:nvSpPr>
        <p:spPr>
          <a:xfrm>
            <a:off x="1791855" y="5504461"/>
            <a:ext cx="91237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 latinLnBrk="1"/>
            <a:r>
              <a:rPr lang="en-US" altLang="ko-KR" sz="2000" dirty="0">
                <a:latin typeface="+mj-ea"/>
                <a:ea typeface="+mj-ea"/>
              </a:rPr>
              <a:t> </a:t>
            </a:r>
            <a:r>
              <a:rPr lang="en-US" altLang="ko-KR" sz="2000" dirty="0" smtClean="0">
                <a:latin typeface="+mj-ea"/>
                <a:ea typeface="+mj-ea"/>
              </a:rPr>
              <a:t>-</a:t>
            </a:r>
            <a:r>
              <a:rPr lang="ja-JP" altLang="en-US" sz="2000" dirty="0" smtClean="0">
                <a:latin typeface="+mj-ea"/>
                <a:ea typeface="+mj-ea"/>
              </a:rPr>
              <a:t>カードの登録</a:t>
            </a:r>
            <a:r>
              <a:rPr lang="ja-JP" altLang="en-US" sz="2000" dirty="0">
                <a:latin typeface="+mj-ea"/>
                <a:ea typeface="+mj-ea"/>
              </a:rPr>
              <a:t>、</a:t>
            </a:r>
            <a:r>
              <a:rPr lang="ja-JP" altLang="en-US" sz="2000" dirty="0" smtClean="0">
                <a:latin typeface="+mj-ea"/>
                <a:ea typeface="+mj-ea"/>
              </a:rPr>
              <a:t>口座の登録</a:t>
            </a:r>
            <a:r>
              <a:rPr lang="ja-JP" altLang="en-US" sz="2000" dirty="0">
                <a:latin typeface="+mj-ea"/>
                <a:ea typeface="+mj-ea"/>
              </a:rPr>
              <a:t>を</a:t>
            </a:r>
            <a:r>
              <a:rPr lang="ja-JP" altLang="en-US" sz="2000" dirty="0" smtClean="0">
                <a:latin typeface="+mj-ea"/>
                <a:ea typeface="+mj-ea"/>
              </a:rPr>
              <a:t>通じて</a:t>
            </a:r>
            <a:r>
              <a:rPr lang="ja-JP" altLang="en-US" sz="2000" dirty="0">
                <a:latin typeface="+mj-ea"/>
                <a:ea typeface="+mj-ea"/>
                <a:cs typeface="+mn-ea"/>
                <a:sym typeface="+mn-lt"/>
              </a:rPr>
              <a:t>自動</a:t>
            </a:r>
            <a:r>
              <a:rPr lang="ja-JP" altLang="en-US" sz="2000" dirty="0" smtClean="0">
                <a:latin typeface="+mj-ea"/>
                <a:ea typeface="+mj-ea"/>
              </a:rPr>
              <a:t>決済</a:t>
            </a:r>
            <a:r>
              <a:rPr lang="ja-JP" altLang="en-US" sz="2000" dirty="0">
                <a:latin typeface="+mj-ea"/>
                <a:ea typeface="+mj-ea"/>
              </a:rPr>
              <a:t>システムを活用して</a:t>
            </a:r>
            <a:r>
              <a:rPr lang="ja-JP" altLang="en-US" sz="2000" dirty="0" smtClean="0">
                <a:latin typeface="+mj-ea"/>
                <a:ea typeface="+mj-ea"/>
              </a:rPr>
              <a:t>機器の操作や</a:t>
            </a:r>
            <a:r>
              <a:rPr lang="ja-JP" altLang="en-US" sz="2000" dirty="0">
                <a:latin typeface="+mj-ea"/>
                <a:ea typeface="+mj-ea"/>
              </a:rPr>
              <a:t>ウェブサイトの活用が</a:t>
            </a:r>
            <a:r>
              <a:rPr lang="ja-JP" altLang="en-US" sz="2000" dirty="0" smtClean="0">
                <a:latin typeface="+mj-ea"/>
                <a:ea typeface="+mj-ea"/>
              </a:rPr>
              <a:t>難しいお客様へのサポート、便利性の増加。</a:t>
            </a:r>
            <a:endParaRPr lang="ko-KR" altLang="en-US" sz="20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854504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DD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B44BB4D7-88D7-4D73-98EC-116DE0C96C6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2000" y="5418000"/>
            <a:ext cx="1440000" cy="1440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3A65A14C-606B-4CA5-BCBD-DD11E1FE35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7015" y="1041168"/>
            <a:ext cx="7077968" cy="4176000"/>
          </a:xfrm>
          <a:prstGeom prst="rect">
            <a:avLst/>
          </a:prstGeom>
        </p:spPr>
      </p:pic>
      <p:sp>
        <p:nvSpPr>
          <p:cNvPr id="22" name="Rectangle 51"/>
          <p:cNvSpPr/>
          <p:nvPr/>
        </p:nvSpPr>
        <p:spPr>
          <a:xfrm>
            <a:off x="770808" y="559459"/>
            <a:ext cx="70971" cy="62805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cs typeface="+mn-ea"/>
              <a:sym typeface="+mn-lt"/>
            </a:endParaRPr>
          </a:p>
        </p:txBody>
      </p:sp>
      <p:sp>
        <p:nvSpPr>
          <p:cNvPr id="18" name="TextBox 49">
            <a:extLst>
              <a:ext uri="{FF2B5EF4-FFF2-40B4-BE49-F238E27FC236}">
                <a16:creationId xmlns:a16="http://schemas.microsoft.com/office/drawing/2014/main" xmlns="" id="{BE25D2A2-9616-4FE7-9D72-727886586CB3}"/>
              </a:ext>
            </a:extLst>
          </p:cNvPr>
          <p:cNvSpPr txBox="1"/>
          <p:nvPr/>
        </p:nvSpPr>
        <p:spPr>
          <a:xfrm>
            <a:off x="911070" y="838038"/>
            <a:ext cx="7691655" cy="683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ko-KR" sz="2400" dirty="0">
                <a:solidFill>
                  <a:schemeClr val="tx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ea"/>
                <a:sym typeface="+mn-lt"/>
              </a:rPr>
              <a:t>4.</a:t>
            </a:r>
            <a:r>
              <a:rPr lang="ko-KR" altLang="en-US" sz="2400" dirty="0">
                <a:solidFill>
                  <a:schemeClr val="tx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ea"/>
                <a:sym typeface="+mn-lt"/>
              </a:rPr>
              <a:t> </a:t>
            </a:r>
            <a:r>
              <a:rPr lang="en-US" altLang="ko-KR" sz="2400" dirty="0">
                <a:solidFill>
                  <a:schemeClr val="tx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ea"/>
                <a:sym typeface="+mn-lt"/>
              </a:rPr>
              <a:t>Personalization </a:t>
            </a:r>
            <a:r>
              <a:rPr lang="en-US" altLang="ko-KR" sz="2400" dirty="0" smtClean="0">
                <a:solidFill>
                  <a:schemeClr val="tx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ea"/>
                <a:sym typeface="+mn-lt"/>
              </a:rPr>
              <a:t>–</a:t>
            </a:r>
            <a:r>
              <a:rPr lang="ja-JP" altLang="en-US" sz="2400" dirty="0">
                <a:solidFill>
                  <a:schemeClr val="tx2"/>
                </a:solidFill>
              </a:rPr>
              <a:t>パーソナライズお勧めサービス</a:t>
            </a:r>
            <a:endParaRPr lang="id-ID" altLang="ja-JP" sz="2400" dirty="0">
              <a:solidFill>
                <a:schemeClr val="tx2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ea"/>
              <a:sym typeface="+mn-lt"/>
            </a:endParaRPr>
          </a:p>
          <a:p>
            <a:pPr>
              <a:lnSpc>
                <a:spcPct val="80000"/>
              </a:lnSpc>
            </a:pPr>
            <a:endParaRPr lang="en-US" sz="2400" dirty="0">
              <a:solidFill>
                <a:schemeClr val="tx1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ea"/>
              <a:sym typeface="+mn-lt"/>
            </a:endParaRPr>
          </a:p>
        </p:txBody>
      </p:sp>
      <p:sp>
        <p:nvSpPr>
          <p:cNvPr id="19" name="TextBox 50">
            <a:extLst>
              <a:ext uri="{FF2B5EF4-FFF2-40B4-BE49-F238E27FC236}">
                <a16:creationId xmlns:a16="http://schemas.microsoft.com/office/drawing/2014/main" xmlns="" id="{C6C7CD5A-4B06-4561-90EB-10A80ACDA686}"/>
              </a:ext>
            </a:extLst>
          </p:cNvPr>
          <p:cNvSpPr txBox="1"/>
          <p:nvPr/>
        </p:nvSpPr>
        <p:spPr>
          <a:xfrm>
            <a:off x="911070" y="537560"/>
            <a:ext cx="43780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ea"/>
                <a:sym typeface="+mn-lt"/>
              </a:rPr>
              <a:t>ForYou</a:t>
            </a:r>
            <a:r>
              <a:rPr lang="en-US" altLang="ko-KR" sz="1400" dirty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ea"/>
                <a:sym typeface="+mn-lt"/>
              </a:rPr>
              <a:t> books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36CFEFF6-19FC-4205-8C3E-8F4009EC4215}"/>
              </a:ext>
            </a:extLst>
          </p:cNvPr>
          <p:cNvSpPr txBox="1"/>
          <p:nvPr/>
        </p:nvSpPr>
        <p:spPr>
          <a:xfrm>
            <a:off x="1791856" y="5665483"/>
            <a:ext cx="86082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 latinLnBrk="1"/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2000" dirty="0" smtClean="0">
                <a:solidFill>
                  <a:schemeClr val="tx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</a:t>
            </a:r>
            <a:r>
              <a:rPr lang="ja-JP" altLang="en-US" sz="2000" dirty="0"/>
              <a:t>ビッグデータを</a:t>
            </a:r>
            <a:r>
              <a:rPr lang="ja-JP" altLang="en-US" sz="2000" dirty="0" smtClean="0"/>
              <a:t>ベース</a:t>
            </a:r>
            <a:r>
              <a:rPr lang="ja-JP" altLang="en-US" sz="2000" dirty="0"/>
              <a:t>した</a:t>
            </a:r>
            <a:r>
              <a:rPr lang="ja-JP" altLang="en-US" sz="2000" dirty="0" smtClean="0"/>
              <a:t>個人のニーズにこたえるサービスを活用。</a:t>
            </a:r>
            <a:endParaRPr lang="ko-KR" altLang="en-US" sz="2000" dirty="0">
              <a:solidFill>
                <a:schemeClr val="tx1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91864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36CFEFF6-19FC-4205-8C3E-8F4009EC4215}"/>
              </a:ext>
            </a:extLst>
          </p:cNvPr>
          <p:cNvSpPr txBox="1"/>
          <p:nvPr/>
        </p:nvSpPr>
        <p:spPr>
          <a:xfrm>
            <a:off x="1791856" y="5196686"/>
            <a:ext cx="860829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 latinLnBrk="1"/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2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</a:t>
            </a:r>
            <a:r>
              <a:rPr lang="ja-JP" altLang="en-US" sz="2000" dirty="0"/>
              <a:t>感性的な</a:t>
            </a:r>
            <a:r>
              <a:rPr lang="en-US" altLang="ja-JP" sz="2000" dirty="0"/>
              <a:t>UI</a:t>
            </a:r>
            <a:r>
              <a:rPr lang="ja-JP" altLang="en-US" sz="2000" dirty="0" smtClean="0"/>
              <a:t>デザインで本</a:t>
            </a:r>
            <a:r>
              <a:rPr lang="ja-JP" altLang="en-US" sz="2000" dirty="0"/>
              <a:t>に関心がなかった</a:t>
            </a:r>
            <a:r>
              <a:rPr lang="en-US" altLang="ja-JP" sz="2000" dirty="0" smtClean="0"/>
              <a:t>10</a:t>
            </a:r>
            <a:r>
              <a:rPr lang="ja-JP" altLang="en-US" sz="2000" dirty="0" err="1" smtClean="0"/>
              <a:t>、</a:t>
            </a:r>
            <a:r>
              <a:rPr lang="en-US" altLang="ja-JP" sz="2000" dirty="0" smtClean="0"/>
              <a:t>20</a:t>
            </a:r>
            <a:r>
              <a:rPr lang="ja-JP" altLang="en-US" sz="2000" dirty="0"/>
              <a:t>代の</a:t>
            </a:r>
            <a:r>
              <a:rPr lang="ja-JP" altLang="en-US" sz="2000" dirty="0" smtClean="0"/>
              <a:t>若い層</a:t>
            </a:r>
            <a:r>
              <a:rPr lang="ja-JP" altLang="en-US" sz="2000" dirty="0"/>
              <a:t>のニーズを </a:t>
            </a:r>
            <a:r>
              <a:rPr lang="ja-JP" altLang="en-US" sz="2000" dirty="0" smtClean="0"/>
              <a:t>充足</a:t>
            </a:r>
            <a:r>
              <a:rPr lang="ja-JP" altLang="en-US" sz="2000" dirty="0"/>
              <a:t>。</a:t>
            </a:r>
            <a:r>
              <a:rPr lang="en-US" altLang="ja-JP" sz="2000" dirty="0" smtClean="0"/>
              <a:t> </a:t>
            </a:r>
            <a:r>
              <a:rPr lang="ja-JP" altLang="en-US" sz="2000" dirty="0"/>
              <a:t>便宜性と感性マーケティングを利用した戦略で若年層だけで</a:t>
            </a:r>
            <a:r>
              <a:rPr lang="ja-JP" altLang="en-US" sz="2000" dirty="0" smtClean="0"/>
              <a:t>なく</a:t>
            </a:r>
            <a:r>
              <a:rPr lang="ja-JP" altLang="en-US" sz="2000" dirty="0"/>
              <a:t>オンライン図書を利用する層</a:t>
            </a:r>
            <a:r>
              <a:rPr lang="ja-JP" altLang="en-US" sz="2000" dirty="0" smtClean="0"/>
              <a:t>も集まるという効果の期待</a:t>
            </a:r>
            <a:r>
              <a:rPr lang="ja-JP" altLang="en-US" sz="2000" dirty="0"/>
              <a:t>。</a:t>
            </a:r>
            <a:endParaRPr lang="ko-KR" altLang="en-US" sz="2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2" name="Rectangle 51"/>
          <p:cNvSpPr/>
          <p:nvPr/>
        </p:nvSpPr>
        <p:spPr>
          <a:xfrm>
            <a:off x="770808" y="559459"/>
            <a:ext cx="70971" cy="62805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>
              <a:cs typeface="+mn-ea"/>
              <a:sym typeface="+mn-lt"/>
            </a:endParaRPr>
          </a:p>
        </p:txBody>
      </p:sp>
      <p:sp>
        <p:nvSpPr>
          <p:cNvPr id="18" name="TextBox 49">
            <a:extLst>
              <a:ext uri="{FF2B5EF4-FFF2-40B4-BE49-F238E27FC236}">
                <a16:creationId xmlns:a16="http://schemas.microsoft.com/office/drawing/2014/main" xmlns="" id="{BE25D2A2-9616-4FE7-9D72-727886586CB3}"/>
              </a:ext>
            </a:extLst>
          </p:cNvPr>
          <p:cNvSpPr txBox="1"/>
          <p:nvPr/>
        </p:nvSpPr>
        <p:spPr>
          <a:xfrm>
            <a:off x="911070" y="838036"/>
            <a:ext cx="7691655" cy="387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ko-KR" sz="2400" dirty="0">
                <a:solidFill>
                  <a:schemeClr val="tx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ea"/>
                <a:sym typeface="+mn-lt"/>
              </a:rPr>
              <a:t>5</a:t>
            </a:r>
            <a:r>
              <a:rPr lang="en-US" altLang="ko-KR" sz="2400" dirty="0" smtClean="0">
                <a:solidFill>
                  <a:schemeClr val="tx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ea"/>
                <a:sym typeface="+mn-lt"/>
              </a:rPr>
              <a:t>.</a:t>
            </a:r>
            <a:r>
              <a:rPr lang="ja-JP" altLang="ja-JP" sz="2400" dirty="0" smtClean="0"/>
              <a:t>感性</a:t>
            </a:r>
            <a:r>
              <a:rPr lang="ja-JP" altLang="en-US" sz="2400" dirty="0" smtClean="0"/>
              <a:t>的な</a:t>
            </a:r>
            <a:r>
              <a:rPr lang="en-US" altLang="ko-KR" sz="2400" dirty="0" smtClean="0">
                <a:solidFill>
                  <a:schemeClr val="tx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ea"/>
                <a:sym typeface="+mn-lt"/>
              </a:rPr>
              <a:t>UI Design </a:t>
            </a:r>
            <a:endParaRPr lang="en-US" sz="2400" dirty="0">
              <a:solidFill>
                <a:schemeClr val="tx2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ea"/>
              <a:sym typeface="+mn-lt"/>
            </a:endParaRPr>
          </a:p>
        </p:txBody>
      </p:sp>
      <p:sp>
        <p:nvSpPr>
          <p:cNvPr id="19" name="TextBox 50">
            <a:extLst>
              <a:ext uri="{FF2B5EF4-FFF2-40B4-BE49-F238E27FC236}">
                <a16:creationId xmlns:a16="http://schemas.microsoft.com/office/drawing/2014/main" xmlns="" id="{C6C7CD5A-4B06-4561-90EB-10A80ACDA686}"/>
              </a:ext>
            </a:extLst>
          </p:cNvPr>
          <p:cNvSpPr txBox="1"/>
          <p:nvPr/>
        </p:nvSpPr>
        <p:spPr>
          <a:xfrm>
            <a:off x="911070" y="537560"/>
            <a:ext cx="43780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ea"/>
                <a:sym typeface="+mn-lt"/>
              </a:rPr>
              <a:t>ForYou</a:t>
            </a:r>
            <a:r>
              <a:rPr lang="en-US" altLang="ko-KR" sz="1400" dirty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ea"/>
                <a:sym typeface="+mn-lt"/>
              </a:rPr>
              <a:t> books</a:t>
            </a: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xmlns="" id="{D83C3DA1-2511-4C17-8699-9B767B1774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2000" y="5418000"/>
            <a:ext cx="1440000" cy="14400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20C19E50-A37C-4229-8F38-F660D6832B1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4" r="1487"/>
          <a:stretch/>
        </p:blipFill>
        <p:spPr>
          <a:xfrm>
            <a:off x="841777" y="1730481"/>
            <a:ext cx="5094779" cy="2700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AC977A8D-A8A6-4C6B-B080-C8B4576C6A1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5448" y="1730481"/>
            <a:ext cx="5094779" cy="2700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39496B33-778E-4C1A-8034-CA722FA042F0}"/>
              </a:ext>
            </a:extLst>
          </p:cNvPr>
          <p:cNvSpPr txBox="1"/>
          <p:nvPr/>
        </p:nvSpPr>
        <p:spPr>
          <a:xfrm>
            <a:off x="1805579" y="4613050"/>
            <a:ext cx="3167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06</a:t>
            </a:r>
            <a:r>
              <a:rPr lang="ja-JP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時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~ 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18</a:t>
            </a:r>
            <a:r>
              <a:rPr lang="ja-JP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時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ja-JP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お昼の</a:t>
            </a:r>
            <a:r>
              <a:rPr lang="en-US" altLang="ko-KR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UIDesign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C515207F-AC02-4405-882E-8AA3BFB88F99}"/>
              </a:ext>
            </a:extLst>
          </p:cNvPr>
          <p:cNvSpPr txBox="1"/>
          <p:nvPr/>
        </p:nvSpPr>
        <p:spPr>
          <a:xfrm>
            <a:off x="7219245" y="4613050"/>
            <a:ext cx="3532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18</a:t>
            </a:r>
            <a:r>
              <a:rPr lang="ja-JP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時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~ 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06</a:t>
            </a:r>
            <a:r>
              <a:rPr lang="ja-JP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時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ja-JP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夜の</a:t>
            </a:r>
            <a:r>
              <a:rPr lang="en-US" altLang="ko-KR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UIDesign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D2446D5C-B633-47D0-BA43-DF0BABF56DE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168" y="1292268"/>
            <a:ext cx="4426001" cy="332078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xmlns="" id="{967094E5-E8A1-4803-AD7A-FC4CC64E152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61"/>
          <a:stretch/>
        </p:blipFill>
        <p:spPr>
          <a:xfrm>
            <a:off x="1247898" y="1350049"/>
            <a:ext cx="4282537" cy="320522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D386356C-2AF4-48DE-82EE-9A30DC2AAFD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47" b="866"/>
          <a:stretch/>
        </p:blipFill>
        <p:spPr>
          <a:xfrm>
            <a:off x="6469422" y="1292268"/>
            <a:ext cx="4666828" cy="332078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xmlns="" id="{8BEF6C5F-BF22-4FDD-9D42-E55876FAF21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7018" y="1350049"/>
            <a:ext cx="4411636" cy="3205225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xmlns="" id="{E5E017D8-C26F-48F0-86DE-39E3C2F1C406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84"/>
          <a:stretch/>
        </p:blipFill>
        <p:spPr>
          <a:xfrm>
            <a:off x="1465536" y="1244305"/>
            <a:ext cx="3847259" cy="3320781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xmlns="" id="{D7DA08BC-E407-4DCF-8587-3A688FC007B8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54" r="13901"/>
          <a:stretch/>
        </p:blipFill>
        <p:spPr>
          <a:xfrm>
            <a:off x="7219248" y="1250202"/>
            <a:ext cx="3167177" cy="3362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809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TextBox 91"/>
          <p:cNvSpPr txBox="1"/>
          <p:nvPr/>
        </p:nvSpPr>
        <p:spPr>
          <a:xfrm>
            <a:off x="3200479" y="2737808"/>
            <a:ext cx="57910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5400" spc="600" dirty="0">
                <a:solidFill>
                  <a:schemeClr val="tx1">
                    <a:lumMod val="50000"/>
                  </a:schemeClr>
                </a:solidFill>
                <a:latin typeface="Californian FB" panose="0207040306080B030204" pitchFamily="18" charset="0"/>
              </a:rPr>
              <a:t>A</a:t>
            </a:r>
            <a:r>
              <a:rPr lang="en-US" altLang="ko-KR" sz="2800" spc="600" dirty="0">
                <a:solidFill>
                  <a:schemeClr val="tx1">
                    <a:lumMod val="50000"/>
                  </a:schemeClr>
                </a:solidFill>
                <a:latin typeface="Californian FB" panose="0207040306080B030204" pitchFamily="18" charset="0"/>
              </a:rPr>
              <a:t>NALYSIS </a:t>
            </a:r>
            <a:r>
              <a:rPr lang="en-US" altLang="ko-KR" sz="4000" spc="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&amp;</a:t>
            </a:r>
            <a:r>
              <a:rPr lang="en-US" altLang="ko-KR" sz="2800" spc="600" dirty="0">
                <a:solidFill>
                  <a:schemeClr val="tx1">
                    <a:lumMod val="50000"/>
                  </a:schemeClr>
                </a:solidFill>
                <a:latin typeface="Californian FB" panose="0207040306080B030204" pitchFamily="18" charset="0"/>
              </a:rPr>
              <a:t> </a:t>
            </a:r>
            <a:r>
              <a:rPr lang="en-US" altLang="ko-KR" sz="5400" spc="600" dirty="0">
                <a:solidFill>
                  <a:schemeClr val="tx1">
                    <a:lumMod val="50000"/>
                  </a:schemeClr>
                </a:solidFill>
                <a:latin typeface="Californian FB" panose="0207040306080B030204" pitchFamily="18" charset="0"/>
              </a:rPr>
              <a:t>D</a:t>
            </a:r>
            <a:r>
              <a:rPr lang="en-US" altLang="ko-KR" sz="2800" spc="600" dirty="0">
                <a:solidFill>
                  <a:schemeClr val="tx1">
                    <a:lumMod val="50000"/>
                  </a:schemeClr>
                </a:solidFill>
                <a:latin typeface="Californian FB" panose="0207040306080B030204" pitchFamily="18" charset="0"/>
              </a:rPr>
              <a:t>ESIGN</a:t>
            </a:r>
            <a:endParaRPr lang="ko-KR" altLang="en-US" sz="2800" spc="600" dirty="0">
              <a:solidFill>
                <a:schemeClr val="tx1">
                  <a:lumMod val="50000"/>
                </a:schemeClr>
              </a:solidFill>
              <a:latin typeface="Californian FB" panose="0207040306080B030204" pitchFamily="18" charset="0"/>
            </a:endParaRPr>
          </a:p>
        </p:txBody>
      </p:sp>
      <p:sp>
        <p:nvSpPr>
          <p:cNvPr id="97" name="직사각형 96"/>
          <p:cNvSpPr/>
          <p:nvPr/>
        </p:nvSpPr>
        <p:spPr>
          <a:xfrm>
            <a:off x="982671" y="3548177"/>
            <a:ext cx="10147300" cy="108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9639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85A99ED6-E178-42D7-BEDB-6750BE745DE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81" r="10824"/>
          <a:stretch/>
        </p:blipFill>
        <p:spPr>
          <a:xfrm>
            <a:off x="10907862" y="0"/>
            <a:ext cx="1284140" cy="1389882"/>
          </a:xfrm>
          <a:prstGeom prst="rect">
            <a:avLst/>
          </a:prstGeom>
        </p:spPr>
      </p:pic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xmlns="" id="{0983AD00-CA34-4352-A50A-F5F1B7FCF6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4582772"/>
              </p:ext>
            </p:extLst>
          </p:nvPr>
        </p:nvGraphicFramePr>
        <p:xfrm>
          <a:off x="911070" y="1198475"/>
          <a:ext cx="10270593" cy="5885544"/>
        </p:xfrm>
        <a:graphic>
          <a:graphicData uri="http://schemas.openxmlformats.org/drawingml/2006/table">
            <a:tbl>
              <a:tblPr/>
              <a:tblGrid>
                <a:gridCol w="3191913">
                  <a:extLst>
                    <a:ext uri="{9D8B030D-6E8A-4147-A177-3AD203B41FA5}">
                      <a16:colId xmlns:a16="http://schemas.microsoft.com/office/drawing/2014/main" xmlns="" val="3005429113"/>
                    </a:ext>
                  </a:extLst>
                </a:gridCol>
                <a:gridCol w="294945">
                  <a:extLst>
                    <a:ext uri="{9D8B030D-6E8A-4147-A177-3AD203B41FA5}">
                      <a16:colId xmlns:a16="http://schemas.microsoft.com/office/drawing/2014/main" xmlns="" val="2276508726"/>
                    </a:ext>
                  </a:extLst>
                </a:gridCol>
                <a:gridCol w="294945">
                  <a:extLst>
                    <a:ext uri="{9D8B030D-6E8A-4147-A177-3AD203B41FA5}">
                      <a16:colId xmlns:a16="http://schemas.microsoft.com/office/drawing/2014/main" xmlns="" val="2390935860"/>
                    </a:ext>
                  </a:extLst>
                </a:gridCol>
                <a:gridCol w="294945">
                  <a:extLst>
                    <a:ext uri="{9D8B030D-6E8A-4147-A177-3AD203B41FA5}">
                      <a16:colId xmlns:a16="http://schemas.microsoft.com/office/drawing/2014/main" xmlns="" val="3774420262"/>
                    </a:ext>
                  </a:extLst>
                </a:gridCol>
                <a:gridCol w="294945">
                  <a:extLst>
                    <a:ext uri="{9D8B030D-6E8A-4147-A177-3AD203B41FA5}">
                      <a16:colId xmlns:a16="http://schemas.microsoft.com/office/drawing/2014/main" xmlns="" val="3615632364"/>
                    </a:ext>
                  </a:extLst>
                </a:gridCol>
                <a:gridCol w="294945">
                  <a:extLst>
                    <a:ext uri="{9D8B030D-6E8A-4147-A177-3AD203B41FA5}">
                      <a16:colId xmlns:a16="http://schemas.microsoft.com/office/drawing/2014/main" xmlns="" val="2899883811"/>
                    </a:ext>
                  </a:extLst>
                </a:gridCol>
                <a:gridCol w="294945">
                  <a:extLst>
                    <a:ext uri="{9D8B030D-6E8A-4147-A177-3AD203B41FA5}">
                      <a16:colId xmlns:a16="http://schemas.microsoft.com/office/drawing/2014/main" xmlns="" val="3981006551"/>
                    </a:ext>
                  </a:extLst>
                </a:gridCol>
                <a:gridCol w="294945">
                  <a:extLst>
                    <a:ext uri="{9D8B030D-6E8A-4147-A177-3AD203B41FA5}">
                      <a16:colId xmlns:a16="http://schemas.microsoft.com/office/drawing/2014/main" xmlns="" val="605050178"/>
                    </a:ext>
                  </a:extLst>
                </a:gridCol>
                <a:gridCol w="294945">
                  <a:extLst>
                    <a:ext uri="{9D8B030D-6E8A-4147-A177-3AD203B41FA5}">
                      <a16:colId xmlns:a16="http://schemas.microsoft.com/office/drawing/2014/main" xmlns="" val="2030304802"/>
                    </a:ext>
                  </a:extLst>
                </a:gridCol>
                <a:gridCol w="294945">
                  <a:extLst>
                    <a:ext uri="{9D8B030D-6E8A-4147-A177-3AD203B41FA5}">
                      <a16:colId xmlns:a16="http://schemas.microsoft.com/office/drawing/2014/main" xmlns="" val="398798794"/>
                    </a:ext>
                  </a:extLst>
                </a:gridCol>
                <a:gridCol w="294945">
                  <a:extLst>
                    <a:ext uri="{9D8B030D-6E8A-4147-A177-3AD203B41FA5}">
                      <a16:colId xmlns:a16="http://schemas.microsoft.com/office/drawing/2014/main" xmlns="" val="545843831"/>
                    </a:ext>
                  </a:extLst>
                </a:gridCol>
                <a:gridCol w="294945">
                  <a:extLst>
                    <a:ext uri="{9D8B030D-6E8A-4147-A177-3AD203B41FA5}">
                      <a16:colId xmlns:a16="http://schemas.microsoft.com/office/drawing/2014/main" xmlns="" val="555226387"/>
                    </a:ext>
                  </a:extLst>
                </a:gridCol>
                <a:gridCol w="294945">
                  <a:extLst>
                    <a:ext uri="{9D8B030D-6E8A-4147-A177-3AD203B41FA5}">
                      <a16:colId xmlns:a16="http://schemas.microsoft.com/office/drawing/2014/main" xmlns="" val="2529115789"/>
                    </a:ext>
                  </a:extLst>
                </a:gridCol>
                <a:gridCol w="294945">
                  <a:extLst>
                    <a:ext uri="{9D8B030D-6E8A-4147-A177-3AD203B41FA5}">
                      <a16:colId xmlns:a16="http://schemas.microsoft.com/office/drawing/2014/main" xmlns="" val="1678564525"/>
                    </a:ext>
                  </a:extLst>
                </a:gridCol>
                <a:gridCol w="294945">
                  <a:extLst>
                    <a:ext uri="{9D8B030D-6E8A-4147-A177-3AD203B41FA5}">
                      <a16:colId xmlns:a16="http://schemas.microsoft.com/office/drawing/2014/main" xmlns="" val="2536764756"/>
                    </a:ext>
                  </a:extLst>
                </a:gridCol>
                <a:gridCol w="294945">
                  <a:extLst>
                    <a:ext uri="{9D8B030D-6E8A-4147-A177-3AD203B41FA5}">
                      <a16:colId xmlns:a16="http://schemas.microsoft.com/office/drawing/2014/main" xmlns="" val="2772523897"/>
                    </a:ext>
                  </a:extLst>
                </a:gridCol>
                <a:gridCol w="294945">
                  <a:extLst>
                    <a:ext uri="{9D8B030D-6E8A-4147-A177-3AD203B41FA5}">
                      <a16:colId xmlns:a16="http://schemas.microsoft.com/office/drawing/2014/main" xmlns="" val="3880895064"/>
                    </a:ext>
                  </a:extLst>
                </a:gridCol>
                <a:gridCol w="294945">
                  <a:extLst>
                    <a:ext uri="{9D8B030D-6E8A-4147-A177-3AD203B41FA5}">
                      <a16:colId xmlns:a16="http://schemas.microsoft.com/office/drawing/2014/main" xmlns="" val="3461701809"/>
                    </a:ext>
                  </a:extLst>
                </a:gridCol>
                <a:gridCol w="294945">
                  <a:extLst>
                    <a:ext uri="{9D8B030D-6E8A-4147-A177-3AD203B41FA5}">
                      <a16:colId xmlns:a16="http://schemas.microsoft.com/office/drawing/2014/main" xmlns="" val="3157788146"/>
                    </a:ext>
                  </a:extLst>
                </a:gridCol>
                <a:gridCol w="294945">
                  <a:extLst>
                    <a:ext uri="{9D8B030D-6E8A-4147-A177-3AD203B41FA5}">
                      <a16:colId xmlns:a16="http://schemas.microsoft.com/office/drawing/2014/main" xmlns="" val="3624694868"/>
                    </a:ext>
                  </a:extLst>
                </a:gridCol>
                <a:gridCol w="294945">
                  <a:extLst>
                    <a:ext uri="{9D8B030D-6E8A-4147-A177-3AD203B41FA5}">
                      <a16:colId xmlns:a16="http://schemas.microsoft.com/office/drawing/2014/main" xmlns="" val="1260369902"/>
                    </a:ext>
                  </a:extLst>
                </a:gridCol>
                <a:gridCol w="294945">
                  <a:extLst>
                    <a:ext uri="{9D8B030D-6E8A-4147-A177-3AD203B41FA5}">
                      <a16:colId xmlns:a16="http://schemas.microsoft.com/office/drawing/2014/main" xmlns="" val="60387354"/>
                    </a:ext>
                  </a:extLst>
                </a:gridCol>
                <a:gridCol w="294945">
                  <a:extLst>
                    <a:ext uri="{9D8B030D-6E8A-4147-A177-3AD203B41FA5}">
                      <a16:colId xmlns:a16="http://schemas.microsoft.com/office/drawing/2014/main" xmlns="" val="555330989"/>
                    </a:ext>
                  </a:extLst>
                </a:gridCol>
                <a:gridCol w="294945">
                  <a:extLst>
                    <a:ext uri="{9D8B030D-6E8A-4147-A177-3AD203B41FA5}">
                      <a16:colId xmlns:a16="http://schemas.microsoft.com/office/drawing/2014/main" xmlns="" val="4241243917"/>
                    </a:ext>
                  </a:extLst>
                </a:gridCol>
                <a:gridCol w="294945">
                  <a:extLst>
                    <a:ext uri="{9D8B030D-6E8A-4147-A177-3AD203B41FA5}">
                      <a16:colId xmlns:a16="http://schemas.microsoft.com/office/drawing/2014/main" xmlns="" val="140165949"/>
                    </a:ext>
                  </a:extLst>
                </a:gridCol>
              </a:tblGrid>
              <a:tr h="26182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작업 이름</a:t>
                      </a:r>
                    </a:p>
                  </a:txBody>
                  <a:tcPr marL="43823" marR="43823" marT="12116" marB="1211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7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7.15 ~ 7.21</a:t>
                      </a:r>
                    </a:p>
                  </a:txBody>
                  <a:tcPr marL="43823" marR="43823" marT="12116" marB="1211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7.22 ~ 7.28</a:t>
                      </a:r>
                    </a:p>
                  </a:txBody>
                  <a:tcPr marL="43823" marR="43823" marT="12116" marB="1211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7.29 ~ 8.5</a:t>
                      </a:r>
                    </a:p>
                  </a:txBody>
                  <a:tcPr marL="43823" marR="43823" marT="12116" marB="1211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8.5 ~ 8.7</a:t>
                      </a:r>
                    </a:p>
                  </a:txBody>
                  <a:tcPr marL="43823" marR="43823" marT="12116" marB="1211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409976730"/>
                  </a:ext>
                </a:extLst>
              </a:tr>
              <a:tr h="261828"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프로젝트 수립</a:t>
                      </a:r>
                    </a:p>
                  </a:txBody>
                  <a:tcPr marL="43823" marR="43823" marT="12116" marB="1211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129931249"/>
                  </a:ext>
                </a:extLst>
              </a:tr>
              <a:tr h="261828"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-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프로젝트 주제설정</a:t>
                      </a:r>
                    </a:p>
                  </a:txBody>
                  <a:tcPr marL="43823" marR="43823" marT="12116" marB="1211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744979119"/>
                  </a:ext>
                </a:extLst>
              </a:tr>
              <a:tr h="261828"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-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요구사항명세서</a:t>
                      </a:r>
                    </a:p>
                  </a:txBody>
                  <a:tcPr marL="43823" marR="43823" marT="12116" marB="1211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452528245"/>
                  </a:ext>
                </a:extLst>
              </a:tr>
              <a:tr h="261828"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분석</a:t>
                      </a:r>
                    </a:p>
                  </a:txBody>
                  <a:tcPr marL="43823" marR="43823" marT="12116" marB="1211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620271622"/>
                  </a:ext>
                </a:extLst>
              </a:tr>
              <a:tr h="261828"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- </a:t>
                      </a: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요구사항분석</a:t>
                      </a:r>
                    </a:p>
                  </a:txBody>
                  <a:tcPr marL="43823" marR="43823" marT="12116" marB="1211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4083070301"/>
                  </a:ext>
                </a:extLst>
              </a:tr>
              <a:tr h="261828"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- UseCase </a:t>
                      </a: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추출 및 작성</a:t>
                      </a:r>
                    </a:p>
                  </a:txBody>
                  <a:tcPr marL="43823" marR="43823" marT="12116" marB="1211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763611847"/>
                  </a:ext>
                </a:extLst>
              </a:tr>
              <a:tr h="261828"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- DB </a:t>
                      </a: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요약 분석 및 기능구성도</a:t>
                      </a:r>
                    </a:p>
                  </a:txBody>
                  <a:tcPr marL="43823" marR="43823" marT="12116" marB="1211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814942146"/>
                  </a:ext>
                </a:extLst>
              </a:tr>
              <a:tr h="261828"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- Class </a:t>
                      </a: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추출</a:t>
                      </a:r>
                    </a:p>
                  </a:txBody>
                  <a:tcPr marL="43823" marR="43823" marT="12116" marB="1211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498277535"/>
                  </a:ext>
                </a:extLst>
              </a:tr>
              <a:tr h="261828"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설 계</a:t>
                      </a:r>
                    </a:p>
                  </a:txBody>
                  <a:tcPr marL="43823" marR="43823" marT="12116" marB="1211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607186912"/>
                  </a:ext>
                </a:extLst>
              </a:tr>
              <a:tr h="261828"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- Collaboration Diagram</a:t>
                      </a:r>
                    </a:p>
                  </a:txBody>
                  <a:tcPr marL="43823" marR="43823" marT="12116" marB="1211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765981643"/>
                  </a:ext>
                </a:extLst>
              </a:tr>
              <a:tr h="261828"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- Class Diagram</a:t>
                      </a:r>
                    </a:p>
                  </a:txBody>
                  <a:tcPr marL="43823" marR="43823" marT="12116" marB="1211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4261203499"/>
                  </a:ext>
                </a:extLst>
              </a:tr>
              <a:tr h="261828"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- DB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분석</a:t>
                      </a:r>
                    </a:p>
                  </a:txBody>
                  <a:tcPr marL="43823" marR="43823" marT="12116" marB="1211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632332260"/>
                  </a:ext>
                </a:extLst>
              </a:tr>
              <a:tr h="261828"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- DB </a:t>
                      </a: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모델링</a:t>
                      </a:r>
                    </a:p>
                  </a:txBody>
                  <a:tcPr marL="43823" marR="43823" marT="12116" marB="1211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4176743991"/>
                  </a:ext>
                </a:extLst>
              </a:tr>
              <a:tr h="261828"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구 현</a:t>
                      </a:r>
                    </a:p>
                  </a:txBody>
                  <a:tcPr marL="43823" marR="43823" marT="12116" marB="1211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747658547"/>
                  </a:ext>
                </a:extLst>
              </a:tr>
              <a:tr h="261828"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- DB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구축</a:t>
                      </a:r>
                    </a:p>
                  </a:txBody>
                  <a:tcPr marL="43823" marR="43823" marT="12116" marB="1211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144364337"/>
                  </a:ext>
                </a:extLst>
              </a:tr>
              <a:tr h="261828"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- </a:t>
                      </a: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분담 업무 정의</a:t>
                      </a:r>
                    </a:p>
                  </a:txBody>
                  <a:tcPr marL="43823" marR="43823" marT="12116" marB="1211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080017179"/>
                  </a:ext>
                </a:extLst>
              </a:tr>
              <a:tr h="261828"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- </a:t>
                      </a: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프로그램 코딩작업</a:t>
                      </a:r>
                    </a:p>
                  </a:txBody>
                  <a:tcPr marL="43823" marR="43823" marT="12116" marB="1211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716944941"/>
                  </a:ext>
                </a:extLst>
              </a:tr>
              <a:tr h="261828"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- </a:t>
                      </a: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프로그램 통합</a:t>
                      </a:r>
                    </a:p>
                  </a:txBody>
                  <a:tcPr marL="43823" marR="43823" marT="12116" marB="1211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252912140"/>
                  </a:ext>
                </a:extLst>
              </a:tr>
              <a:tr h="261828"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- </a:t>
                      </a: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보고서 작성</a:t>
                      </a:r>
                    </a:p>
                  </a:txBody>
                  <a:tcPr marL="43823" marR="43823" marT="12116" marB="1211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475661231"/>
                  </a:ext>
                </a:extLst>
              </a:tr>
              <a:tr h="235494"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디버깅 및 </a:t>
                      </a: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Test</a:t>
                      </a:r>
                    </a:p>
                  </a:txBody>
                  <a:tcPr marL="43823" marR="43823" marT="12116" marB="1211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402046871"/>
                  </a:ext>
                </a:extLst>
              </a:tr>
            </a:tbl>
          </a:graphicData>
        </a:graphic>
      </p:graphicFrame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xmlns="" id="{A73DAF0A-106A-49DD-BA4F-5833226A48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9130877"/>
              </p:ext>
            </p:extLst>
          </p:nvPr>
        </p:nvGraphicFramePr>
        <p:xfrm>
          <a:off x="4177343" y="1496140"/>
          <a:ext cx="6988608" cy="5129644"/>
        </p:xfrm>
        <a:graphic>
          <a:graphicData uri="http://schemas.openxmlformats.org/drawingml/2006/table">
            <a:tbl>
              <a:tblPr/>
              <a:tblGrid>
                <a:gridCol w="291192">
                  <a:extLst>
                    <a:ext uri="{9D8B030D-6E8A-4147-A177-3AD203B41FA5}">
                      <a16:colId xmlns:a16="http://schemas.microsoft.com/office/drawing/2014/main" xmlns="" val="2276508726"/>
                    </a:ext>
                  </a:extLst>
                </a:gridCol>
                <a:gridCol w="291192">
                  <a:extLst>
                    <a:ext uri="{9D8B030D-6E8A-4147-A177-3AD203B41FA5}">
                      <a16:colId xmlns:a16="http://schemas.microsoft.com/office/drawing/2014/main" xmlns="" val="2390935860"/>
                    </a:ext>
                  </a:extLst>
                </a:gridCol>
                <a:gridCol w="291192">
                  <a:extLst>
                    <a:ext uri="{9D8B030D-6E8A-4147-A177-3AD203B41FA5}">
                      <a16:colId xmlns:a16="http://schemas.microsoft.com/office/drawing/2014/main" xmlns="" val="3774420262"/>
                    </a:ext>
                  </a:extLst>
                </a:gridCol>
                <a:gridCol w="291192">
                  <a:extLst>
                    <a:ext uri="{9D8B030D-6E8A-4147-A177-3AD203B41FA5}">
                      <a16:colId xmlns:a16="http://schemas.microsoft.com/office/drawing/2014/main" xmlns="" val="3615632364"/>
                    </a:ext>
                  </a:extLst>
                </a:gridCol>
                <a:gridCol w="291192">
                  <a:extLst>
                    <a:ext uri="{9D8B030D-6E8A-4147-A177-3AD203B41FA5}">
                      <a16:colId xmlns:a16="http://schemas.microsoft.com/office/drawing/2014/main" xmlns="" val="2899883811"/>
                    </a:ext>
                  </a:extLst>
                </a:gridCol>
                <a:gridCol w="291192">
                  <a:extLst>
                    <a:ext uri="{9D8B030D-6E8A-4147-A177-3AD203B41FA5}">
                      <a16:colId xmlns:a16="http://schemas.microsoft.com/office/drawing/2014/main" xmlns="" val="3981006551"/>
                    </a:ext>
                  </a:extLst>
                </a:gridCol>
                <a:gridCol w="291192">
                  <a:extLst>
                    <a:ext uri="{9D8B030D-6E8A-4147-A177-3AD203B41FA5}">
                      <a16:colId xmlns:a16="http://schemas.microsoft.com/office/drawing/2014/main" xmlns="" val="605050178"/>
                    </a:ext>
                  </a:extLst>
                </a:gridCol>
                <a:gridCol w="291192">
                  <a:extLst>
                    <a:ext uri="{9D8B030D-6E8A-4147-A177-3AD203B41FA5}">
                      <a16:colId xmlns:a16="http://schemas.microsoft.com/office/drawing/2014/main" xmlns="" val="2030304802"/>
                    </a:ext>
                  </a:extLst>
                </a:gridCol>
                <a:gridCol w="291192">
                  <a:extLst>
                    <a:ext uri="{9D8B030D-6E8A-4147-A177-3AD203B41FA5}">
                      <a16:colId xmlns:a16="http://schemas.microsoft.com/office/drawing/2014/main" xmlns="" val="398798794"/>
                    </a:ext>
                  </a:extLst>
                </a:gridCol>
                <a:gridCol w="291192">
                  <a:extLst>
                    <a:ext uri="{9D8B030D-6E8A-4147-A177-3AD203B41FA5}">
                      <a16:colId xmlns:a16="http://schemas.microsoft.com/office/drawing/2014/main" xmlns="" val="545843831"/>
                    </a:ext>
                  </a:extLst>
                </a:gridCol>
                <a:gridCol w="291192">
                  <a:extLst>
                    <a:ext uri="{9D8B030D-6E8A-4147-A177-3AD203B41FA5}">
                      <a16:colId xmlns:a16="http://schemas.microsoft.com/office/drawing/2014/main" xmlns="" val="555226387"/>
                    </a:ext>
                  </a:extLst>
                </a:gridCol>
                <a:gridCol w="291192">
                  <a:extLst>
                    <a:ext uri="{9D8B030D-6E8A-4147-A177-3AD203B41FA5}">
                      <a16:colId xmlns:a16="http://schemas.microsoft.com/office/drawing/2014/main" xmlns="" val="2529115789"/>
                    </a:ext>
                  </a:extLst>
                </a:gridCol>
                <a:gridCol w="291192">
                  <a:extLst>
                    <a:ext uri="{9D8B030D-6E8A-4147-A177-3AD203B41FA5}">
                      <a16:colId xmlns:a16="http://schemas.microsoft.com/office/drawing/2014/main" xmlns="" val="1678564525"/>
                    </a:ext>
                  </a:extLst>
                </a:gridCol>
                <a:gridCol w="291192">
                  <a:extLst>
                    <a:ext uri="{9D8B030D-6E8A-4147-A177-3AD203B41FA5}">
                      <a16:colId xmlns:a16="http://schemas.microsoft.com/office/drawing/2014/main" xmlns="" val="2536764756"/>
                    </a:ext>
                  </a:extLst>
                </a:gridCol>
                <a:gridCol w="291192">
                  <a:extLst>
                    <a:ext uri="{9D8B030D-6E8A-4147-A177-3AD203B41FA5}">
                      <a16:colId xmlns:a16="http://schemas.microsoft.com/office/drawing/2014/main" xmlns="" val="2772523897"/>
                    </a:ext>
                  </a:extLst>
                </a:gridCol>
                <a:gridCol w="291192">
                  <a:extLst>
                    <a:ext uri="{9D8B030D-6E8A-4147-A177-3AD203B41FA5}">
                      <a16:colId xmlns:a16="http://schemas.microsoft.com/office/drawing/2014/main" xmlns="" val="3880895064"/>
                    </a:ext>
                  </a:extLst>
                </a:gridCol>
                <a:gridCol w="291192">
                  <a:extLst>
                    <a:ext uri="{9D8B030D-6E8A-4147-A177-3AD203B41FA5}">
                      <a16:colId xmlns:a16="http://schemas.microsoft.com/office/drawing/2014/main" xmlns="" val="3461701809"/>
                    </a:ext>
                  </a:extLst>
                </a:gridCol>
                <a:gridCol w="291192">
                  <a:extLst>
                    <a:ext uri="{9D8B030D-6E8A-4147-A177-3AD203B41FA5}">
                      <a16:colId xmlns:a16="http://schemas.microsoft.com/office/drawing/2014/main" xmlns="" val="3157788146"/>
                    </a:ext>
                  </a:extLst>
                </a:gridCol>
                <a:gridCol w="291192">
                  <a:extLst>
                    <a:ext uri="{9D8B030D-6E8A-4147-A177-3AD203B41FA5}">
                      <a16:colId xmlns:a16="http://schemas.microsoft.com/office/drawing/2014/main" xmlns="" val="3624694868"/>
                    </a:ext>
                  </a:extLst>
                </a:gridCol>
                <a:gridCol w="291192">
                  <a:extLst>
                    <a:ext uri="{9D8B030D-6E8A-4147-A177-3AD203B41FA5}">
                      <a16:colId xmlns:a16="http://schemas.microsoft.com/office/drawing/2014/main" xmlns="" val="1260369902"/>
                    </a:ext>
                  </a:extLst>
                </a:gridCol>
                <a:gridCol w="291192">
                  <a:extLst>
                    <a:ext uri="{9D8B030D-6E8A-4147-A177-3AD203B41FA5}">
                      <a16:colId xmlns:a16="http://schemas.microsoft.com/office/drawing/2014/main" xmlns="" val="60387354"/>
                    </a:ext>
                  </a:extLst>
                </a:gridCol>
                <a:gridCol w="291192">
                  <a:extLst>
                    <a:ext uri="{9D8B030D-6E8A-4147-A177-3AD203B41FA5}">
                      <a16:colId xmlns:a16="http://schemas.microsoft.com/office/drawing/2014/main" xmlns="" val="555330989"/>
                    </a:ext>
                  </a:extLst>
                </a:gridCol>
                <a:gridCol w="291192">
                  <a:extLst>
                    <a:ext uri="{9D8B030D-6E8A-4147-A177-3AD203B41FA5}">
                      <a16:colId xmlns:a16="http://schemas.microsoft.com/office/drawing/2014/main" xmlns="" val="4241243917"/>
                    </a:ext>
                  </a:extLst>
                </a:gridCol>
                <a:gridCol w="291192">
                  <a:extLst>
                    <a:ext uri="{9D8B030D-6E8A-4147-A177-3AD203B41FA5}">
                      <a16:colId xmlns:a16="http://schemas.microsoft.com/office/drawing/2014/main" xmlns="" val="140165949"/>
                    </a:ext>
                  </a:extLst>
                </a:gridCol>
              </a:tblGrid>
              <a:tr h="255624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129931249"/>
                  </a:ext>
                </a:extLst>
              </a:tr>
              <a:tr h="255624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909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909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909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744979119"/>
                  </a:ext>
                </a:extLst>
              </a:tr>
              <a:tr h="255624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AB9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AB9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AB9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452528245"/>
                  </a:ext>
                </a:extLst>
              </a:tr>
              <a:tr h="255624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620271622"/>
                  </a:ext>
                </a:extLst>
              </a:tr>
              <a:tr h="255624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C69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C69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C69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4083070301"/>
                  </a:ext>
                </a:extLst>
              </a:tr>
              <a:tr h="255624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E19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E19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E19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763611847"/>
                  </a:ext>
                </a:extLst>
              </a:tr>
              <a:tr h="272788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8EA9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8EA9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8EA9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814942146"/>
                  </a:ext>
                </a:extLst>
              </a:tr>
              <a:tr h="255624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DEA9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DEA9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DEA9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2498277535"/>
                  </a:ext>
                </a:extLst>
              </a:tr>
              <a:tr h="255624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2607186912"/>
                  </a:ext>
                </a:extLst>
              </a:tr>
              <a:tr h="255624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2EA9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2EA9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2EA9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2765981643"/>
                  </a:ext>
                </a:extLst>
              </a:tr>
              <a:tr h="255624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0EA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0EA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0EA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4261203499"/>
                  </a:ext>
                </a:extLst>
              </a:tr>
              <a:tr h="255624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0EAB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0EAB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0EAB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2632332260"/>
                  </a:ext>
                </a:extLst>
              </a:tr>
              <a:tr h="255624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0EAC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0EAC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0EAC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4176743991"/>
                  </a:ext>
                </a:extLst>
              </a:tr>
              <a:tr h="255624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2747658547"/>
                  </a:ext>
                </a:extLst>
              </a:tr>
              <a:tr h="255624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0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0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0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3144364337"/>
                  </a:ext>
                </a:extLst>
              </a:tr>
              <a:tr h="255624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9AB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9AB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9AB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2080017179"/>
                  </a:ext>
                </a:extLst>
              </a:tr>
              <a:tr h="255624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0B4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0B4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0B4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0B4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0B4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0B4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0B4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716944941"/>
                  </a:ext>
                </a:extLst>
              </a:tr>
              <a:tr h="255624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290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290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290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2252912140"/>
                  </a:ext>
                </a:extLst>
              </a:tr>
              <a:tr h="255624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890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890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890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890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475661231"/>
                  </a:ext>
                </a:extLst>
              </a:tr>
              <a:tr h="255624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90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90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43823" marR="43823" marT="12116" marB="12116" anchor="ctr">
                    <a:lnL>
                      <a:noFill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90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402046871"/>
                  </a:ext>
                </a:extLst>
              </a:tr>
            </a:tbl>
          </a:graphicData>
        </a:graphic>
      </p:graphicFrame>
      <p:sp>
        <p:nvSpPr>
          <p:cNvPr id="17" name="Rectangle 51">
            <a:extLst>
              <a:ext uri="{FF2B5EF4-FFF2-40B4-BE49-F238E27FC236}">
                <a16:creationId xmlns:a16="http://schemas.microsoft.com/office/drawing/2014/main" xmlns="" id="{FCE9026C-322E-4C2A-A74D-844C23920508}"/>
              </a:ext>
            </a:extLst>
          </p:cNvPr>
          <p:cNvSpPr/>
          <p:nvPr/>
        </p:nvSpPr>
        <p:spPr>
          <a:xfrm>
            <a:off x="789857" y="397534"/>
            <a:ext cx="70971" cy="62805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>
              <a:cs typeface="+mn-ea"/>
              <a:sym typeface="+mn-lt"/>
            </a:endParaRPr>
          </a:p>
        </p:txBody>
      </p:sp>
      <p:sp>
        <p:nvSpPr>
          <p:cNvPr id="20" name="TextBox 49">
            <a:extLst>
              <a:ext uri="{FF2B5EF4-FFF2-40B4-BE49-F238E27FC236}">
                <a16:creationId xmlns:a16="http://schemas.microsoft.com/office/drawing/2014/main" xmlns="" id="{5D388A9F-BEAC-40E4-A1B1-FC7203D8E8C5}"/>
              </a:ext>
            </a:extLst>
          </p:cNvPr>
          <p:cNvSpPr txBox="1"/>
          <p:nvPr/>
        </p:nvSpPr>
        <p:spPr>
          <a:xfrm>
            <a:off x="911070" y="644422"/>
            <a:ext cx="7691655" cy="387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ja-JP" altLang="en-US" sz="2400" dirty="0" smtClean="0">
                <a:solidFill>
                  <a:schemeClr val="tx2"/>
                </a:solidFill>
                <a:latin typeface="+mn-ea"/>
                <a:cs typeface="+mn-ea"/>
                <a:sym typeface="+mn-lt"/>
              </a:rPr>
              <a:t>プロジェクトのスケジュール</a:t>
            </a:r>
            <a:endParaRPr lang="en-US" sz="2400" dirty="0">
              <a:solidFill>
                <a:schemeClr val="tx2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21" name="TextBox 50">
            <a:extLst>
              <a:ext uri="{FF2B5EF4-FFF2-40B4-BE49-F238E27FC236}">
                <a16:creationId xmlns:a16="http://schemas.microsoft.com/office/drawing/2014/main" xmlns="" id="{03EF390D-69F7-475C-ABE5-408FF82A81EB}"/>
              </a:ext>
            </a:extLst>
          </p:cNvPr>
          <p:cNvSpPr txBox="1"/>
          <p:nvPr/>
        </p:nvSpPr>
        <p:spPr>
          <a:xfrm>
            <a:off x="911070" y="258194"/>
            <a:ext cx="43780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ea"/>
                <a:sym typeface="+mn-lt"/>
              </a:rPr>
              <a:t>ForYou</a:t>
            </a:r>
            <a:r>
              <a:rPr lang="en-US" altLang="ko-KR" sz="1400" dirty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ea"/>
                <a:sym typeface="+mn-lt"/>
              </a:rPr>
              <a:t> books</a:t>
            </a:r>
          </a:p>
        </p:txBody>
      </p:sp>
    </p:spTree>
    <p:extLst>
      <p:ext uri="{BB962C8B-B14F-4D97-AF65-F5344CB8AC3E}">
        <p14:creationId xmlns:p14="http://schemas.microsoft.com/office/powerpoint/2010/main" val="21505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08433C67-8F4D-4464-984F-EF7AE748D4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599" y="1145817"/>
            <a:ext cx="10478807" cy="5165377"/>
          </a:xfrm>
          <a:prstGeom prst="rect">
            <a:avLst/>
          </a:prstGeom>
        </p:spPr>
      </p:pic>
      <p:sp>
        <p:nvSpPr>
          <p:cNvPr id="22" name="Rectangle 51"/>
          <p:cNvSpPr/>
          <p:nvPr/>
        </p:nvSpPr>
        <p:spPr>
          <a:xfrm>
            <a:off x="770808" y="559459"/>
            <a:ext cx="70971" cy="62805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>
              <a:cs typeface="+mn-ea"/>
              <a:sym typeface="+mn-lt"/>
            </a:endParaRPr>
          </a:p>
        </p:txBody>
      </p:sp>
      <p:sp>
        <p:nvSpPr>
          <p:cNvPr id="18" name="TextBox 49">
            <a:extLst>
              <a:ext uri="{FF2B5EF4-FFF2-40B4-BE49-F238E27FC236}">
                <a16:creationId xmlns:a16="http://schemas.microsoft.com/office/drawing/2014/main" xmlns="" id="{BE25D2A2-9616-4FE7-9D72-727886586CB3}"/>
              </a:ext>
            </a:extLst>
          </p:cNvPr>
          <p:cNvSpPr txBox="1"/>
          <p:nvPr/>
        </p:nvSpPr>
        <p:spPr>
          <a:xfrm>
            <a:off x="911070" y="838037"/>
            <a:ext cx="7691655" cy="387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2400" dirty="0" err="1">
                <a:solidFill>
                  <a:schemeClr val="tx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ea"/>
                <a:sym typeface="+mn-lt"/>
              </a:rPr>
              <a:t>Usecase</a:t>
            </a:r>
            <a:r>
              <a:rPr lang="en-US" sz="2400" dirty="0">
                <a:solidFill>
                  <a:schemeClr val="tx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ea"/>
                <a:sym typeface="+mn-lt"/>
              </a:rPr>
              <a:t> Diagram</a:t>
            </a:r>
          </a:p>
        </p:txBody>
      </p:sp>
      <p:sp>
        <p:nvSpPr>
          <p:cNvPr id="19" name="TextBox 50">
            <a:extLst>
              <a:ext uri="{FF2B5EF4-FFF2-40B4-BE49-F238E27FC236}">
                <a16:creationId xmlns:a16="http://schemas.microsoft.com/office/drawing/2014/main" xmlns="" id="{C6C7CD5A-4B06-4561-90EB-10A80ACDA686}"/>
              </a:ext>
            </a:extLst>
          </p:cNvPr>
          <p:cNvSpPr txBox="1"/>
          <p:nvPr/>
        </p:nvSpPr>
        <p:spPr>
          <a:xfrm>
            <a:off x="911070" y="537560"/>
            <a:ext cx="43780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ea"/>
                <a:sym typeface="+mn-lt"/>
              </a:rPr>
              <a:t>ForYou</a:t>
            </a:r>
            <a:r>
              <a:rPr lang="en-US" altLang="ko-KR" sz="1400" dirty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ea"/>
                <a:sym typeface="+mn-lt"/>
              </a:rPr>
              <a:t> books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893D7C13-C676-495A-9E63-395769F35BB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7860" y="-50118"/>
            <a:ext cx="1440000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455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51"/>
          <p:cNvSpPr/>
          <p:nvPr/>
        </p:nvSpPr>
        <p:spPr>
          <a:xfrm>
            <a:off x="770808" y="559459"/>
            <a:ext cx="70971" cy="62805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>
              <a:cs typeface="+mn-ea"/>
              <a:sym typeface="+mn-lt"/>
            </a:endParaRPr>
          </a:p>
        </p:txBody>
      </p:sp>
      <p:sp>
        <p:nvSpPr>
          <p:cNvPr id="18" name="TextBox 49">
            <a:extLst>
              <a:ext uri="{FF2B5EF4-FFF2-40B4-BE49-F238E27FC236}">
                <a16:creationId xmlns:a16="http://schemas.microsoft.com/office/drawing/2014/main" xmlns="" id="{BE25D2A2-9616-4FE7-9D72-727886586CB3}"/>
              </a:ext>
            </a:extLst>
          </p:cNvPr>
          <p:cNvSpPr txBox="1"/>
          <p:nvPr/>
        </p:nvSpPr>
        <p:spPr>
          <a:xfrm>
            <a:off x="911070" y="838037"/>
            <a:ext cx="7691655" cy="387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ko-KR" sz="2400" dirty="0">
                <a:solidFill>
                  <a:schemeClr val="tx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ea"/>
                <a:sym typeface="+mn-lt"/>
              </a:rPr>
              <a:t>ER-Diagram</a:t>
            </a:r>
            <a:endParaRPr lang="en-US" sz="2400" dirty="0">
              <a:solidFill>
                <a:schemeClr val="tx2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ea"/>
              <a:sym typeface="+mn-lt"/>
            </a:endParaRPr>
          </a:p>
        </p:txBody>
      </p:sp>
      <p:sp>
        <p:nvSpPr>
          <p:cNvPr id="19" name="TextBox 50">
            <a:extLst>
              <a:ext uri="{FF2B5EF4-FFF2-40B4-BE49-F238E27FC236}">
                <a16:creationId xmlns:a16="http://schemas.microsoft.com/office/drawing/2014/main" xmlns="" id="{C6C7CD5A-4B06-4561-90EB-10A80ACDA686}"/>
              </a:ext>
            </a:extLst>
          </p:cNvPr>
          <p:cNvSpPr txBox="1"/>
          <p:nvPr/>
        </p:nvSpPr>
        <p:spPr>
          <a:xfrm>
            <a:off x="911070" y="537560"/>
            <a:ext cx="43780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ea"/>
                <a:sym typeface="+mn-lt"/>
              </a:rPr>
              <a:t>ForYou</a:t>
            </a:r>
            <a:r>
              <a:rPr lang="en-US" altLang="ko-KR" sz="1400" dirty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ea"/>
                <a:sym typeface="+mn-lt"/>
              </a:rPr>
              <a:t> books</a:t>
            </a: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xmlns="" id="{D83C3DA1-2511-4C17-8699-9B767B1774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2000" y="5418000"/>
            <a:ext cx="1440000" cy="1440000"/>
          </a:xfrm>
          <a:prstGeom prst="rect">
            <a:avLst/>
          </a:prstGeom>
        </p:spPr>
      </p:pic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xmlns="" id="{D91A87DF-3C38-4A56-B376-9CEB291C80D3}"/>
              </a:ext>
            </a:extLst>
          </p:cNvPr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3617945854"/>
              </p:ext>
            </p:extLst>
          </p:nvPr>
        </p:nvGraphicFramePr>
        <p:xfrm>
          <a:off x="379755" y="1951831"/>
          <a:ext cx="3301242" cy="4421400"/>
        </p:xfrm>
        <a:graphic>
          <a:graphicData uri="http://schemas.openxmlformats.org/drawingml/2006/table">
            <a:tbl>
              <a:tblPr/>
              <a:tblGrid>
                <a:gridCol w="311483">
                  <a:extLst>
                    <a:ext uri="{9D8B030D-6E8A-4147-A177-3AD203B41FA5}">
                      <a16:colId xmlns:a16="http://schemas.microsoft.com/office/drawing/2014/main" xmlns="" val="3885480432"/>
                    </a:ext>
                  </a:extLst>
                </a:gridCol>
                <a:gridCol w="584532">
                  <a:extLst>
                    <a:ext uri="{9D8B030D-6E8A-4147-A177-3AD203B41FA5}">
                      <a16:colId xmlns:a16="http://schemas.microsoft.com/office/drawing/2014/main" xmlns="" val="3628193164"/>
                    </a:ext>
                  </a:extLst>
                </a:gridCol>
                <a:gridCol w="549607">
                  <a:extLst>
                    <a:ext uri="{9D8B030D-6E8A-4147-A177-3AD203B41FA5}">
                      <a16:colId xmlns:a16="http://schemas.microsoft.com/office/drawing/2014/main" xmlns="" val="2515848225"/>
                    </a:ext>
                  </a:extLst>
                </a:gridCol>
                <a:gridCol w="513095">
                  <a:extLst>
                    <a:ext uri="{9D8B030D-6E8A-4147-A177-3AD203B41FA5}">
                      <a16:colId xmlns:a16="http://schemas.microsoft.com/office/drawing/2014/main" xmlns="" val="1809781548"/>
                    </a:ext>
                  </a:extLst>
                </a:gridCol>
                <a:gridCol w="362283">
                  <a:extLst>
                    <a:ext uri="{9D8B030D-6E8A-4147-A177-3AD203B41FA5}">
                      <a16:colId xmlns:a16="http://schemas.microsoft.com/office/drawing/2014/main" xmlns="" val="2467669978"/>
                    </a:ext>
                  </a:extLst>
                </a:gridCol>
                <a:gridCol w="479757">
                  <a:extLst>
                    <a:ext uri="{9D8B030D-6E8A-4147-A177-3AD203B41FA5}">
                      <a16:colId xmlns:a16="http://schemas.microsoft.com/office/drawing/2014/main" xmlns="" val="1953355143"/>
                    </a:ext>
                  </a:extLst>
                </a:gridCol>
                <a:gridCol w="500485">
                  <a:extLst>
                    <a:ext uri="{9D8B030D-6E8A-4147-A177-3AD203B41FA5}">
                      <a16:colId xmlns:a16="http://schemas.microsoft.com/office/drawing/2014/main" xmlns="" val="749837944"/>
                    </a:ext>
                  </a:extLst>
                </a:gridCol>
              </a:tblGrid>
              <a:tr h="245950">
                <a:tc gridSpan="7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1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BOOK Table </a:t>
                      </a:r>
                      <a:endParaRPr lang="en-US" sz="700" kern="0" spc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105" marR="90105" marT="45052" marB="45052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809124585"/>
                  </a:ext>
                </a:extLst>
              </a:tr>
              <a:tr h="234755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1" kern="0" spc="0">
                          <a:solidFill>
                            <a:srgbClr val="FFFFFF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순서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667" marR="63667" marT="31834" marB="31834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1" kern="0" spc="0" dirty="0">
                          <a:solidFill>
                            <a:srgbClr val="FFFFFF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컬럼</a:t>
                      </a:r>
                      <a:r>
                        <a:rPr lang="en-US" sz="700" b="1" kern="0" spc="0" dirty="0">
                          <a:solidFill>
                            <a:srgbClr val="FFFFFF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ID</a:t>
                      </a:r>
                      <a:endParaRPr lang="en-US" sz="700" kern="0" spc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667" marR="63667" marT="31834" marB="31834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1" kern="0" spc="0">
                          <a:solidFill>
                            <a:srgbClr val="FFFFFF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컬럼명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667" marR="63667" marT="31834" marB="31834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1" kern="0" spc="0">
                          <a:solidFill>
                            <a:srgbClr val="FFFFFF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형태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667" marR="63667" marT="31834" marB="31834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1" kern="0" spc="0">
                          <a:solidFill>
                            <a:srgbClr val="FFFFFF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길이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667" marR="63667" marT="31834" marB="31834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1" kern="0" spc="0">
                          <a:solidFill>
                            <a:srgbClr val="FFFFFF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NULL</a:t>
                      </a:r>
                      <a:endParaRPr lang="en-US" sz="700" b="1" kern="0" spc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ea typeface="나눔바른고딕" panose="020B0603020101020101" pitchFamily="50" charset="-127"/>
                      </a:endParaRPr>
                    </a:p>
                  </a:txBody>
                  <a:tcPr marL="63667" marR="63667" marT="31834" marB="31834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1" kern="0" spc="0">
                          <a:solidFill>
                            <a:srgbClr val="FFFFFF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비고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667" marR="63667" marT="31834" marB="31834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550708989"/>
                  </a:ext>
                </a:extLst>
              </a:tr>
              <a:tr h="363570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667" marR="63667" marT="31834" marB="31834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idx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667" marR="63667" marT="31834" marB="31834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 err="1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책번호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667" marR="63667" marT="31834" marB="31834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number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667" marR="63667" marT="31834" marB="31834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6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667" marR="63667" marT="31834" marB="31834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Not Null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667" marR="63667" marT="31834" marB="31834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Primary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key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667" marR="63667" marT="31834" marB="31834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602954567"/>
                  </a:ext>
                </a:extLst>
              </a:tr>
              <a:tr h="234755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667" marR="63667" marT="31834" marB="31834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writer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667" marR="63667" marT="31834" marB="31834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작가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667" marR="63667" marT="31834" marB="31834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varchar2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667" marR="63667" marT="31834" marB="31834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100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667" marR="63667" marT="31834" marB="31834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Not Null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667" marR="63667" marT="31834" marB="31834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667" marR="63667" marT="31834" marB="31834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785649717"/>
                  </a:ext>
                </a:extLst>
              </a:tr>
              <a:tr h="363570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3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667" marR="63667" marT="31834" marB="31834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 dirty="0" err="1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bookName</a:t>
                      </a:r>
                      <a:endParaRPr lang="en-US" sz="700" kern="0" spc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667" marR="63667" marT="31834" marB="31834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책이름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667" marR="63667" marT="31834" marB="31834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varchar2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667" marR="63667" marT="31834" marB="31834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1000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667" marR="63667" marT="31834" marB="31834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Not Null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667" marR="63667" marT="31834" marB="31834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667" marR="63667" marT="31834" marB="31834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35528947"/>
                  </a:ext>
                </a:extLst>
              </a:tr>
              <a:tr h="234755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4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667" marR="63667" marT="31834" marB="31834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genre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667" marR="63667" marT="31834" marB="31834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장르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667" marR="63667" marT="31834" marB="31834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varchar2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667" marR="63667" marT="31834" marB="31834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1000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667" marR="63667" marT="31834" marB="31834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Not Null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667" marR="63667" marT="31834" marB="31834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667" marR="63667" marT="31834" marB="31834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347210613"/>
                  </a:ext>
                </a:extLst>
              </a:tr>
              <a:tr h="234755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5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667" marR="63667" marT="31834" marB="31834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contents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667" marR="63667" marT="31834" marB="31834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내용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667" marR="63667" marT="31834" marB="31834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varchar2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667" marR="63667" marT="31834" marB="31834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4000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667" marR="63667" marT="31834" marB="31834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Not Null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667" marR="63667" marT="31834" marB="31834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667" marR="63667" marT="31834" marB="31834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173498050"/>
                  </a:ext>
                </a:extLst>
              </a:tr>
              <a:tr h="234755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6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667" marR="63667" marT="31834" marB="31834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intro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667" marR="63667" marT="31834" marB="31834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인트로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667" marR="63667" marT="31834" marB="31834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varchar2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667" marR="63667" marT="31834" marB="31834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1000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667" marR="63667" marT="31834" marB="31834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Not Null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667" marR="63667" marT="31834" marB="31834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667" marR="63667" marT="31834" marB="31834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383759615"/>
                  </a:ext>
                </a:extLst>
              </a:tr>
              <a:tr h="234755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7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667" marR="63667" marT="31834" marB="31834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price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667" marR="63667" marT="31834" marB="31834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가격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667" marR="63667" marT="31834" marB="31834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number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667" marR="63667" marT="31834" marB="31834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10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667" marR="63667" marT="31834" marB="31834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Not Null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667" marR="63667" marT="31834" marB="31834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667" marR="63667" marT="31834" marB="31834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347789497"/>
                  </a:ext>
                </a:extLst>
              </a:tr>
              <a:tr h="234755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8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667" marR="63667" marT="31834" marB="31834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rentcnt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667" marR="63667" marT="31834" marB="31834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대여수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667" marR="63667" marT="31834" marB="31834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number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667" marR="63667" marT="31834" marB="31834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667" marR="63667" marT="31834" marB="31834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667" marR="63667" marT="31834" marB="31834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default 0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667" marR="63667" marT="31834" marB="31834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78204071"/>
                  </a:ext>
                </a:extLst>
              </a:tr>
              <a:tr h="234755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9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667" marR="63667" marT="31834" marB="31834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company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667" marR="63667" marT="31834" marB="31834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출판사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667" marR="63667" marT="31834" marB="31834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varchar2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667" marR="63667" marT="31834" marB="31834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30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667" marR="63667" marT="31834" marB="31834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667" marR="63667" marT="31834" marB="31834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667" marR="63667" marT="31834" marB="31834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95992179"/>
                  </a:ext>
                </a:extLst>
              </a:tr>
              <a:tr h="234755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10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667" marR="63667" marT="31834" marB="31834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pdate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667" marR="63667" marT="31834" marB="31834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출판일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667" marR="63667" marT="31834" marB="31834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date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667" marR="63667" marT="31834" marB="31834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667" marR="63667" marT="31834" marB="31834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667" marR="63667" marT="31834" marB="31834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667" marR="63667" marT="31834" marB="31834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143169321"/>
                  </a:ext>
                </a:extLst>
              </a:tr>
              <a:tr h="234755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11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667" marR="63667" marT="31834" marB="31834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filename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667" marR="63667" marT="31834" marB="31834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도서표지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667" marR="63667" marT="31834" marB="31834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varchar2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667" marR="63667" marT="31834" marB="31834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1000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667" marR="63667" marT="31834" marB="31834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Not Null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667" marR="63667" marT="31834" marB="31834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667" marR="63667" marT="31834" marB="31834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224608370"/>
                  </a:ext>
                </a:extLst>
              </a:tr>
              <a:tr h="363570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12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667" marR="63667" marT="31834" marB="31834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indate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667" marR="63667" marT="31834" marB="31834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등록일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667" marR="63667" marT="31834" marB="31834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date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667" marR="63667" marT="31834" marB="31834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667" marR="63667" marT="31834" marB="31834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667" marR="63667" marT="31834" marB="31834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default 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sysdate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667" marR="63667" marT="31834" marB="31834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64093648"/>
                  </a:ext>
                </a:extLst>
              </a:tr>
              <a:tr h="234755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13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667" marR="63667" marT="31834" marB="31834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bookplot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667" marR="63667" marT="31834" marB="31834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간단한소개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667" marR="63667" marT="31834" marB="31834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varchar2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667" marR="63667" marT="31834" marB="31834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4000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667" marR="63667" marT="31834" marB="31834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Not Null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667" marR="63667" marT="31834" marB="31834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667" marR="63667" marT="31834" marB="31834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327697000"/>
                  </a:ext>
                </a:extLst>
              </a:tr>
              <a:tr h="203287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14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667" marR="63667" marT="31834" marB="31834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published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667" marR="63667" marT="31834" marB="31834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출판여부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667" marR="63667" marT="31834" marB="31834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varchar2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667" marR="63667" marT="31834" marB="31834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100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667" marR="63667" marT="31834" marB="31834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not null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667" marR="63667" marT="31834" marB="31834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667" marR="63667" marT="31834" marB="31834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13568750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xmlns="" id="{0D055BD2-4224-4491-BC86-2453C8950F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0228662"/>
              </p:ext>
            </p:extLst>
          </p:nvPr>
        </p:nvGraphicFramePr>
        <p:xfrm>
          <a:off x="4366625" y="1253507"/>
          <a:ext cx="3330308" cy="2322700"/>
        </p:xfrm>
        <a:graphic>
          <a:graphicData uri="http://schemas.openxmlformats.org/drawingml/2006/table">
            <a:tbl>
              <a:tblPr/>
              <a:tblGrid>
                <a:gridCol w="318979">
                  <a:extLst>
                    <a:ext uri="{9D8B030D-6E8A-4147-A177-3AD203B41FA5}">
                      <a16:colId xmlns:a16="http://schemas.microsoft.com/office/drawing/2014/main" xmlns="" val="3691424258"/>
                    </a:ext>
                  </a:extLst>
                </a:gridCol>
                <a:gridCol w="606284">
                  <a:extLst>
                    <a:ext uri="{9D8B030D-6E8A-4147-A177-3AD203B41FA5}">
                      <a16:colId xmlns:a16="http://schemas.microsoft.com/office/drawing/2014/main" xmlns="" val="2907084672"/>
                    </a:ext>
                  </a:extLst>
                </a:gridCol>
                <a:gridCol w="566655">
                  <a:extLst>
                    <a:ext uri="{9D8B030D-6E8A-4147-A177-3AD203B41FA5}">
                      <a16:colId xmlns:a16="http://schemas.microsoft.com/office/drawing/2014/main" xmlns="" val="2278256554"/>
                    </a:ext>
                  </a:extLst>
                </a:gridCol>
                <a:gridCol w="528679">
                  <a:extLst>
                    <a:ext uri="{9D8B030D-6E8A-4147-A177-3AD203B41FA5}">
                      <a16:colId xmlns:a16="http://schemas.microsoft.com/office/drawing/2014/main" xmlns="" val="48114488"/>
                    </a:ext>
                  </a:extLst>
                </a:gridCol>
                <a:gridCol w="318979">
                  <a:extLst>
                    <a:ext uri="{9D8B030D-6E8A-4147-A177-3AD203B41FA5}">
                      <a16:colId xmlns:a16="http://schemas.microsoft.com/office/drawing/2014/main" xmlns="" val="1267246721"/>
                    </a:ext>
                  </a:extLst>
                </a:gridCol>
                <a:gridCol w="482444">
                  <a:extLst>
                    <a:ext uri="{9D8B030D-6E8A-4147-A177-3AD203B41FA5}">
                      <a16:colId xmlns:a16="http://schemas.microsoft.com/office/drawing/2014/main" xmlns="" val="3821444059"/>
                    </a:ext>
                  </a:extLst>
                </a:gridCol>
                <a:gridCol w="508288">
                  <a:extLst>
                    <a:ext uri="{9D8B030D-6E8A-4147-A177-3AD203B41FA5}">
                      <a16:colId xmlns:a16="http://schemas.microsoft.com/office/drawing/2014/main" xmlns="" val="1479089882"/>
                    </a:ext>
                  </a:extLst>
                </a:gridCol>
              </a:tblGrid>
              <a:tr h="225899">
                <a:tc gridSpan="7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1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RENT Table </a:t>
                      </a:r>
                      <a:endParaRPr lang="en-US" sz="700" kern="0" spc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5323" marR="75323" marT="37661" marB="37661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594766017"/>
                  </a:ext>
                </a:extLst>
              </a:tr>
              <a:tr h="28959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1" kern="0" spc="0">
                          <a:solidFill>
                            <a:srgbClr val="FFFFFF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순서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1263" marR="61263" marT="30632" marB="30632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1" kern="0" spc="0">
                          <a:solidFill>
                            <a:srgbClr val="FFFFFF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컬럼</a:t>
                      </a:r>
                      <a:r>
                        <a:rPr lang="en-US" sz="700" b="1" kern="0" spc="0">
                          <a:solidFill>
                            <a:srgbClr val="FFFFFF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ID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1263" marR="61263" marT="30632" marB="30632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1" kern="0" spc="0">
                          <a:solidFill>
                            <a:srgbClr val="FFFFFF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컬럼명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1263" marR="61263" marT="30632" marB="30632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1" kern="0" spc="0">
                          <a:solidFill>
                            <a:srgbClr val="FFFFFF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형태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1263" marR="61263" marT="30632" marB="30632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1" kern="0" spc="0">
                          <a:solidFill>
                            <a:srgbClr val="FFFFFF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길이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1263" marR="61263" marT="30632" marB="30632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1" kern="0" spc="0">
                          <a:solidFill>
                            <a:srgbClr val="FFFFFF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NULL</a:t>
                      </a:r>
                      <a:endParaRPr lang="en-US" sz="700" b="1" kern="0" spc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ea typeface="나눔바른고딕" panose="020B0603020101020101" pitchFamily="50" charset="-127"/>
                      </a:endParaRPr>
                    </a:p>
                  </a:txBody>
                  <a:tcPr marL="61263" marR="61263" marT="30632" marB="30632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1" kern="0" spc="0">
                          <a:solidFill>
                            <a:srgbClr val="FFFFFF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비고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1263" marR="61263" marT="30632" marB="30632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147364694"/>
                  </a:ext>
                </a:extLst>
              </a:tr>
              <a:tr h="28959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1263" marR="61263" marT="30632" marB="30632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memberid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1263" marR="61263" marT="30632" marB="30632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회원아이디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1263" marR="61263" marT="30632" marB="30632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varchar2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1263" marR="61263" marT="30632" marB="30632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20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1263" marR="61263" marT="30632" marB="30632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Not null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1263" marR="61263" marT="30632" marB="30632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1263" marR="61263" marT="30632" marB="30632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549999620"/>
                  </a:ext>
                </a:extLst>
              </a:tr>
              <a:tr h="28959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1263" marR="61263" marT="30632" marB="30632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bookidx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1263" marR="61263" marT="30632" marB="30632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책번호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1263" marR="61263" marT="30632" marB="30632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varchar2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1263" marR="61263" marT="30632" marB="30632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3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1263" marR="61263" marT="30632" marB="30632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Not null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1263" marR="61263" marT="30632" marB="30632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1263" marR="61263" marT="30632" marB="30632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428772861"/>
                  </a:ext>
                </a:extLst>
              </a:tr>
              <a:tr h="35577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3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1263" marR="61263" marT="30632" marB="30632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returndate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1263" marR="61263" marT="30632" marB="30632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잔여일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1263" marR="61263" marT="30632" marB="30632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date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1263" marR="61263" marT="30632" marB="30632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1263" marR="61263" marT="30632" marB="30632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1263" marR="61263" marT="30632" marB="30632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Default</a:t>
                      </a:r>
                      <a:endParaRPr lang="en-US" sz="700" kern="0" spc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70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‘’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1263" marR="61263" marT="30632" marB="30632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857920069"/>
                  </a:ext>
                </a:extLst>
              </a:tr>
              <a:tr h="35577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4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1263" marR="61263" marT="30632" marB="30632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rentdate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1263" marR="61263" marT="30632" marB="30632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대여일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1263" marR="61263" marT="30632" marB="30632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date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1263" marR="61263" marT="30632" marB="30632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1263" marR="61263" marT="30632" marB="30632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1263" marR="61263" marT="30632" marB="30632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default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sysdate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1263" marR="61263" marT="30632" marB="30632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912618744"/>
                  </a:ext>
                </a:extLst>
              </a:tr>
              <a:tr h="28959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5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1263" marR="61263" marT="30632" marB="30632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bookmark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1263" marR="61263" marT="30632" marB="30632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북마크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1263" marR="61263" marT="30632" marB="30632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number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1263" marR="61263" marT="30632" marB="30632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1263" marR="61263" marT="30632" marB="30632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1263" marR="61263" marT="30632" marB="30632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default 0</a:t>
                      </a:r>
                      <a:endParaRPr lang="en-US" sz="700" kern="0" spc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1263" marR="61263" marT="30632" marB="30632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613540438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xmlns="" id="{F2AF8690-9D7C-4F8B-8557-8896466266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9452734"/>
              </p:ext>
            </p:extLst>
          </p:nvPr>
        </p:nvGraphicFramePr>
        <p:xfrm>
          <a:off x="8382560" y="1110894"/>
          <a:ext cx="3459345" cy="4630408"/>
        </p:xfrm>
        <a:graphic>
          <a:graphicData uri="http://schemas.openxmlformats.org/drawingml/2006/table">
            <a:tbl>
              <a:tblPr/>
              <a:tblGrid>
                <a:gridCol w="303692">
                  <a:extLst>
                    <a:ext uri="{9D8B030D-6E8A-4147-A177-3AD203B41FA5}">
                      <a16:colId xmlns:a16="http://schemas.microsoft.com/office/drawing/2014/main" xmlns="" val="1511168641"/>
                    </a:ext>
                  </a:extLst>
                </a:gridCol>
                <a:gridCol w="606905">
                  <a:extLst>
                    <a:ext uri="{9D8B030D-6E8A-4147-A177-3AD203B41FA5}">
                      <a16:colId xmlns:a16="http://schemas.microsoft.com/office/drawing/2014/main" xmlns="" val="3163944128"/>
                    </a:ext>
                  </a:extLst>
                </a:gridCol>
                <a:gridCol w="541817">
                  <a:extLst>
                    <a:ext uri="{9D8B030D-6E8A-4147-A177-3AD203B41FA5}">
                      <a16:colId xmlns:a16="http://schemas.microsoft.com/office/drawing/2014/main" xmlns="" val="2765804645"/>
                    </a:ext>
                  </a:extLst>
                </a:gridCol>
                <a:gridCol w="514829">
                  <a:extLst>
                    <a:ext uri="{9D8B030D-6E8A-4147-A177-3AD203B41FA5}">
                      <a16:colId xmlns:a16="http://schemas.microsoft.com/office/drawing/2014/main" xmlns="" val="1791708125"/>
                    </a:ext>
                  </a:extLst>
                </a:gridCol>
                <a:gridCol w="354492">
                  <a:extLst>
                    <a:ext uri="{9D8B030D-6E8A-4147-A177-3AD203B41FA5}">
                      <a16:colId xmlns:a16="http://schemas.microsoft.com/office/drawing/2014/main" xmlns="" val="2464272390"/>
                    </a:ext>
                  </a:extLst>
                </a:gridCol>
                <a:gridCol w="460855">
                  <a:extLst>
                    <a:ext uri="{9D8B030D-6E8A-4147-A177-3AD203B41FA5}">
                      <a16:colId xmlns:a16="http://schemas.microsoft.com/office/drawing/2014/main" xmlns="" val="1679091121"/>
                    </a:ext>
                  </a:extLst>
                </a:gridCol>
                <a:gridCol w="676755">
                  <a:extLst>
                    <a:ext uri="{9D8B030D-6E8A-4147-A177-3AD203B41FA5}">
                      <a16:colId xmlns:a16="http://schemas.microsoft.com/office/drawing/2014/main" xmlns="" val="2701704119"/>
                    </a:ext>
                  </a:extLst>
                </a:gridCol>
              </a:tblGrid>
              <a:tr h="227106">
                <a:tc gridSpan="7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1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MEMBER Table </a:t>
                      </a:r>
                      <a:endParaRPr lang="en-US" sz="700" kern="0" spc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607" marR="89607" marT="44804" marB="44804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757588737"/>
                  </a:ext>
                </a:extLst>
              </a:tr>
              <a:tr h="220397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1" kern="0" spc="0">
                          <a:solidFill>
                            <a:srgbClr val="FFFFFF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순서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771" marR="59771" marT="29886" marB="29886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1" kern="0" spc="0">
                          <a:solidFill>
                            <a:srgbClr val="FFFFFF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컬럼</a:t>
                      </a:r>
                      <a:r>
                        <a:rPr lang="en-US" sz="700" b="1" kern="0" spc="0">
                          <a:solidFill>
                            <a:srgbClr val="FFFFFF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ID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771" marR="59771" marT="29886" marB="29886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1" kern="0" spc="0" dirty="0" err="1">
                          <a:solidFill>
                            <a:srgbClr val="FFFFFF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컬럼명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771" marR="59771" marT="29886" marB="29886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1" kern="0" spc="0">
                          <a:solidFill>
                            <a:srgbClr val="FFFFFF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형태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771" marR="59771" marT="29886" marB="29886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1" kern="0" spc="0">
                          <a:solidFill>
                            <a:srgbClr val="FFFFFF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길이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771" marR="59771" marT="29886" marB="29886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1" kern="0" spc="0">
                          <a:solidFill>
                            <a:srgbClr val="FFFFFF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NULL</a:t>
                      </a:r>
                      <a:endParaRPr lang="en-US" sz="700" b="1" kern="0" spc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ea typeface="나눔바른고딕" panose="020B0603020101020101" pitchFamily="50" charset="-127"/>
                      </a:endParaRPr>
                    </a:p>
                  </a:txBody>
                  <a:tcPr marL="59771" marR="59771" marT="29886" marB="29886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1" kern="0" spc="0" dirty="0">
                          <a:solidFill>
                            <a:srgbClr val="FFFFFF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비고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771" marR="59771" marT="29886" marB="29886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969478113"/>
                  </a:ext>
                </a:extLst>
              </a:tr>
              <a:tr h="357779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771" marR="59771" marT="29886" marB="29886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idx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771" marR="59771" marT="29886" marB="29886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회원번호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771" marR="59771" marT="29886" marB="29886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number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771" marR="59771" marT="29886" marB="29886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10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771" marR="59771" marT="29886" marB="29886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Not null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771" marR="59771" marT="29886" marB="29886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Primary 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key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771" marR="59771" marT="29886" marB="29886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40747015"/>
                  </a:ext>
                </a:extLst>
              </a:tr>
              <a:tr h="220397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771" marR="59771" marT="29886" marB="29886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id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771" marR="59771" marT="29886" marB="29886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아이디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771" marR="59771" marT="29886" marB="29886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Varchar2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771" marR="59771" marT="29886" marB="29886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100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771" marR="59771" marT="29886" marB="29886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Not null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771" marR="59771" marT="29886" marB="29886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771" marR="59771" marT="29886" marB="29886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157078909"/>
                  </a:ext>
                </a:extLst>
              </a:tr>
              <a:tr h="220397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3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771" marR="59771" marT="29886" marB="29886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pw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771" marR="59771" marT="29886" marB="29886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비밀번호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771" marR="59771" marT="29886" marB="29886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Varchar2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771" marR="59771" marT="29886" marB="29886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100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771" marR="59771" marT="29886" marB="29886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Not null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771" marR="59771" marT="29886" marB="29886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771" marR="59771" marT="29886" marB="29886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430927542"/>
                  </a:ext>
                </a:extLst>
              </a:tr>
              <a:tr h="220397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4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771" marR="59771" marT="29886" marB="29886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name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771" marR="59771" marT="29886" marB="29886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이름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771" marR="59771" marT="29886" marB="29886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Varchar2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771" marR="59771" marT="29886" marB="29886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20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771" marR="59771" marT="29886" marB="29886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Not null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771" marR="59771" marT="29886" marB="29886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771" marR="59771" marT="29886" marB="29886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16421319"/>
                  </a:ext>
                </a:extLst>
              </a:tr>
              <a:tr h="220397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5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771" marR="59771" marT="29886" marB="29886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email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771" marR="59771" marT="29886" marB="29886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이메일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771" marR="59771" marT="29886" marB="29886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Varchar2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771" marR="59771" marT="29886" marB="29886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200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771" marR="59771" marT="29886" marB="29886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Not null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771" marR="59771" marT="29886" marB="29886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771" marR="59771" marT="29886" marB="29886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171554527"/>
                  </a:ext>
                </a:extLst>
              </a:tr>
              <a:tr h="220397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6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771" marR="59771" marT="29886" marB="29886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tel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771" marR="59771" marT="29886" marB="29886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전화번호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771" marR="59771" marT="29886" marB="29886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Varchar2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771" marR="59771" marT="29886" marB="29886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20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771" marR="59771" marT="29886" marB="29886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Not null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771" marR="59771" marT="29886" marB="29886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771" marR="59771" marT="29886" marB="29886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867209705"/>
                  </a:ext>
                </a:extLst>
              </a:tr>
              <a:tr h="357779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7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771" marR="59771" marT="29886" marB="29886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rentlist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771" marR="59771" marT="29886" marB="29886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대여리스트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771" marR="59771" marT="29886" marB="29886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Varchar2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771" marR="59771" marT="29886" marB="29886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1000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771" marR="59771" marT="29886" marB="29886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771" marR="59771" marT="29886" marB="29886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default ‘0’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771" marR="59771" marT="29886" marB="29886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646827024"/>
                  </a:ext>
                </a:extLst>
              </a:tr>
              <a:tr h="220397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8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771" marR="59771" marT="29886" marB="29886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jangbaguni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771" marR="59771" marT="29886" marB="29886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장바구니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771" marR="59771" marT="29886" marB="29886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Varchar2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771" marR="59771" marT="29886" marB="29886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1000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771" marR="59771" marT="29886" marB="29886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771" marR="59771" marT="29886" marB="29886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default ‘0’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771" marR="59771" marT="29886" marB="29886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004443483"/>
                  </a:ext>
                </a:extLst>
              </a:tr>
              <a:tr h="220397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9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771" marR="59771" marT="29886" marB="29886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genre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771" marR="59771" marT="29886" marB="29886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장르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771" marR="59771" marT="29886" marB="29886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Varchar2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771" marR="59771" marT="29886" marB="29886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500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771" marR="59771" marT="29886" marB="29886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Not null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771" marR="59771" marT="29886" marB="29886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771" marR="59771" marT="29886" marB="29886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779390813"/>
                  </a:ext>
                </a:extLst>
              </a:tr>
              <a:tr h="357779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10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771" marR="59771" marT="29886" marB="29886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subdate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771" marR="59771" marT="29886" marB="29886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구독신청일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771" marR="59771" marT="29886" marB="29886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date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771" marR="59771" marT="29886" marB="29886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771" marR="59771" marT="29886" marB="29886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771" marR="59771" marT="29886" marB="29886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771" marR="59771" marT="29886" marB="29886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328612238"/>
                  </a:ext>
                </a:extLst>
              </a:tr>
              <a:tr h="357779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11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771" marR="59771" marT="29886" marB="29886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gubun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771" marR="59771" marT="29886" marB="29886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관리자구분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771" marR="59771" marT="29886" marB="29886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Varchar2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771" marR="59771" marT="29886" marB="29886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10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771" marR="59771" marT="29886" marB="29886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771" marR="59771" marT="29886" marB="29886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default ‘</a:t>
                      </a:r>
                      <a:r>
                        <a:rPr lang="en-US" sz="700" kern="0" spc="0" dirty="0" err="1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cust</a:t>
                      </a:r>
                      <a:r>
                        <a:rPr lang="en-US" sz="70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’</a:t>
                      </a:r>
                      <a:endParaRPr lang="en-US" sz="700" kern="0" spc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771" marR="59771" marT="29886" marB="29886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997230706"/>
                  </a:ext>
                </a:extLst>
              </a:tr>
              <a:tr h="220397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12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771" marR="59771" marT="29886" marB="29886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card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771" marR="59771" marT="29886" marB="29886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카드번호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771" marR="59771" marT="29886" marB="29886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varchar2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771" marR="59771" marT="29886" marB="29886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50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771" marR="59771" marT="29886" marB="29886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771" marR="59771" marT="29886" marB="29886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default ‘0’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771" marR="59771" marT="29886" marB="29886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33383245"/>
                  </a:ext>
                </a:extLst>
              </a:tr>
              <a:tr h="220397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13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771" marR="59771" marT="29886" marB="29886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cvc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771" marR="59771" marT="29886" marB="29886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cvc</a:t>
                      </a: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번호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771" marR="59771" marT="29886" marB="29886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varchar2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771" marR="59771" marT="29886" marB="29886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3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771" marR="59771" marT="29886" marB="29886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771" marR="59771" marT="29886" marB="29886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default ‘0’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771" marR="59771" marT="29886" marB="29886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004750352"/>
                  </a:ext>
                </a:extLst>
              </a:tr>
              <a:tr h="220397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14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771" marR="59771" marT="29886" marB="29886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bank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771" marR="59771" marT="29886" marB="29886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계좌번호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771" marR="59771" marT="29886" marB="29886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varchar2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771" marR="59771" marT="29886" marB="29886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50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771" marR="59771" marT="29886" marB="29886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771" marR="59771" marT="29886" marB="29886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default ‘0’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771" marR="59771" marT="29886" marB="29886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983008"/>
                  </a:ext>
                </a:extLst>
              </a:tr>
              <a:tr h="220397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15</a:t>
                      </a:r>
                      <a:endParaRPr lang="en-US" sz="700" kern="0" spc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771" marR="59771" marT="29886" marB="29886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bankpw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771" marR="59771" marT="29886" marB="29886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계좌비번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771" marR="59771" marT="29886" marB="29886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varchar2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771" marR="59771" marT="29886" marB="29886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771" marR="59771" marT="29886" marB="29886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771" marR="59771" marT="29886" marB="29886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default ‘0’</a:t>
                      </a:r>
                      <a:endParaRPr lang="en-US" sz="700" kern="0" spc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771" marR="59771" marT="29886" marB="29886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751795627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xmlns="" id="{5C38EA96-7090-4C95-B922-6E89451C04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438535"/>
              </p:ext>
            </p:extLst>
          </p:nvPr>
        </p:nvGraphicFramePr>
        <p:xfrm>
          <a:off x="4381156" y="3543890"/>
          <a:ext cx="3301243" cy="2571251"/>
        </p:xfrm>
        <a:graphic>
          <a:graphicData uri="http://schemas.openxmlformats.org/drawingml/2006/table">
            <a:tbl>
              <a:tblPr/>
              <a:tblGrid>
                <a:gridCol w="328779">
                  <a:extLst>
                    <a:ext uri="{9D8B030D-6E8A-4147-A177-3AD203B41FA5}">
                      <a16:colId xmlns:a16="http://schemas.microsoft.com/office/drawing/2014/main" xmlns="" val="2038607154"/>
                    </a:ext>
                  </a:extLst>
                </a:gridCol>
                <a:gridCol w="626589">
                  <a:extLst>
                    <a:ext uri="{9D8B030D-6E8A-4147-A177-3AD203B41FA5}">
                      <a16:colId xmlns:a16="http://schemas.microsoft.com/office/drawing/2014/main" xmlns="" val="1765266243"/>
                    </a:ext>
                  </a:extLst>
                </a:gridCol>
                <a:gridCol w="495089">
                  <a:extLst>
                    <a:ext uri="{9D8B030D-6E8A-4147-A177-3AD203B41FA5}">
                      <a16:colId xmlns:a16="http://schemas.microsoft.com/office/drawing/2014/main" xmlns="" val="1513375028"/>
                    </a:ext>
                  </a:extLst>
                </a:gridCol>
                <a:gridCol w="539567">
                  <a:extLst>
                    <a:ext uri="{9D8B030D-6E8A-4147-A177-3AD203B41FA5}">
                      <a16:colId xmlns:a16="http://schemas.microsoft.com/office/drawing/2014/main" xmlns="" val="1013972400"/>
                    </a:ext>
                  </a:extLst>
                </a:gridCol>
                <a:gridCol w="328779">
                  <a:extLst>
                    <a:ext uri="{9D8B030D-6E8A-4147-A177-3AD203B41FA5}">
                      <a16:colId xmlns:a16="http://schemas.microsoft.com/office/drawing/2014/main" xmlns="" val="3562344755"/>
                    </a:ext>
                  </a:extLst>
                </a:gridCol>
                <a:gridCol w="491220">
                  <a:extLst>
                    <a:ext uri="{9D8B030D-6E8A-4147-A177-3AD203B41FA5}">
                      <a16:colId xmlns:a16="http://schemas.microsoft.com/office/drawing/2014/main" xmlns="" val="4240408889"/>
                    </a:ext>
                  </a:extLst>
                </a:gridCol>
                <a:gridCol w="491220">
                  <a:extLst>
                    <a:ext uri="{9D8B030D-6E8A-4147-A177-3AD203B41FA5}">
                      <a16:colId xmlns:a16="http://schemas.microsoft.com/office/drawing/2014/main" xmlns="" val="2168140124"/>
                    </a:ext>
                  </a:extLst>
                </a:gridCol>
              </a:tblGrid>
              <a:tr h="225473">
                <a:tc gridSpan="7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b="1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BOOKCART Table </a:t>
                      </a:r>
                      <a:endParaRPr lang="en-US" sz="600" kern="0" spc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2351" marR="92351" marT="46175" marB="46175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457253736"/>
                  </a:ext>
                </a:extLst>
              </a:tr>
              <a:tr h="32176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b="1" kern="0" spc="0">
                          <a:solidFill>
                            <a:srgbClr val="FFFFFF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순서</a:t>
                      </a: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6368" marR="56368" marT="28184" marB="28184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b="1" kern="0" spc="0" dirty="0">
                          <a:solidFill>
                            <a:srgbClr val="FFFFFF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컬럼</a:t>
                      </a:r>
                      <a:r>
                        <a:rPr lang="en-US" sz="600" b="1" kern="0" spc="0" dirty="0">
                          <a:solidFill>
                            <a:srgbClr val="FFFFFF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ID</a:t>
                      </a:r>
                      <a:endParaRPr lang="en-US" sz="600" kern="0" spc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6368" marR="56368" marT="28184" marB="28184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b="1" kern="0" spc="0" dirty="0" err="1">
                          <a:solidFill>
                            <a:srgbClr val="FFFFFF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컬럼명</a:t>
                      </a:r>
                      <a:endParaRPr lang="ko-KR" altLang="en-US" sz="600" kern="0" spc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6368" marR="56368" marT="28184" marB="28184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b="1" kern="0" spc="0">
                          <a:solidFill>
                            <a:srgbClr val="FFFFFF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형태</a:t>
                      </a: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6368" marR="56368" marT="28184" marB="28184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b="1" kern="0" spc="0">
                          <a:solidFill>
                            <a:srgbClr val="FFFFFF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길이</a:t>
                      </a: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6368" marR="56368" marT="28184" marB="28184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b="1" kern="0" spc="0">
                          <a:solidFill>
                            <a:srgbClr val="FFFFFF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NULL</a:t>
                      </a:r>
                      <a:endParaRPr lang="en-US" sz="600" b="1" kern="0" spc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ea typeface="나눔바른고딕" panose="020B0603020101020101" pitchFamily="50" charset="-127"/>
                      </a:endParaRPr>
                    </a:p>
                  </a:txBody>
                  <a:tcPr marL="56368" marR="56368" marT="28184" marB="28184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b="1" kern="0" spc="0">
                          <a:solidFill>
                            <a:srgbClr val="FFFFFF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비고</a:t>
                      </a: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6368" marR="56368" marT="28184" marB="28184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165552252"/>
                  </a:ext>
                </a:extLst>
              </a:tr>
              <a:tr h="347581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6368" marR="56368" marT="28184" marB="28184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memberid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6368" marR="56368" marT="28184" marB="28184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아이디</a:t>
                      </a: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6368" marR="56368" marT="28184" marB="28184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varchar2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6368" marR="56368" marT="28184" marB="28184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20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6368" marR="56368" marT="28184" marB="28184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Not null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6368" marR="56368" marT="28184" marB="28184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6368" marR="56368" marT="28184" marB="28184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342778406"/>
                  </a:ext>
                </a:extLst>
              </a:tr>
              <a:tr h="321766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6368" marR="56368" marT="28184" marB="28184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bookidx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6368" marR="56368" marT="28184" marB="28184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kern="0" spc="0" dirty="0" err="1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책번호</a:t>
                      </a:r>
                      <a:endParaRPr lang="ko-KR" altLang="en-US" sz="600" kern="0" spc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6368" marR="56368" marT="28184" marB="28184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varchar2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6368" marR="56368" marT="28184" marB="28184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3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6368" marR="56368" marT="28184" marB="28184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Not null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6368" marR="56368" marT="28184" marB="28184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6368" marR="56368" marT="28184" marB="28184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04237831"/>
                  </a:ext>
                </a:extLst>
              </a:tr>
              <a:tr h="321766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3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6368" marR="56368" marT="28184" marB="28184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fileName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6368" marR="56368" marT="28184" marB="28184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파일네임</a:t>
                      </a: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6368" marR="56368" marT="28184" marB="28184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varchar2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6368" marR="56368" marT="28184" marB="28184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6368" marR="56368" marT="28184" marB="28184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Not null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6368" marR="56368" marT="28184" marB="28184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6368" marR="56368" marT="28184" marB="28184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252253391"/>
                  </a:ext>
                </a:extLst>
              </a:tr>
              <a:tr h="347581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4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6368" marR="56368" marT="28184" marB="28184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bookName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6368" marR="56368" marT="28184" marB="28184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책이름</a:t>
                      </a: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6368" marR="56368" marT="28184" marB="28184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varchar2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6368" marR="56368" marT="28184" marB="28184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6368" marR="56368" marT="28184" marB="28184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Not null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6368" marR="56368" marT="28184" marB="28184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default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sysdate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6368" marR="56368" marT="28184" marB="28184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905839489"/>
                  </a:ext>
                </a:extLst>
              </a:tr>
              <a:tr h="347581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5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6368" marR="56368" marT="28184" marB="28184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222222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quantity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6368" marR="56368" marT="28184" marB="28184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수량</a:t>
                      </a: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6368" marR="56368" marT="28184" marB="28184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number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6368" marR="56368" marT="28184" marB="28184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6368" marR="56368" marT="28184" marB="28184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6368" marR="56368" marT="28184" marB="28184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default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6368" marR="56368" marT="28184" marB="28184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35368533"/>
                  </a:ext>
                </a:extLst>
              </a:tr>
              <a:tr h="321766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6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6368" marR="56368" marT="28184" marB="28184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price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6368" marR="56368" marT="28184" marB="28184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가격</a:t>
                      </a: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6368" marR="56368" marT="28184" marB="28184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number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6368" marR="56368" marT="28184" marB="28184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6368" marR="56368" marT="28184" marB="28184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Not null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6368" marR="56368" marT="28184" marB="28184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6368" marR="56368" marT="28184" marB="28184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974360988"/>
                  </a:ext>
                </a:extLst>
              </a:tr>
            </a:tbl>
          </a:graphicData>
        </a:graphic>
      </p:graphicFrame>
      <p:cxnSp>
        <p:nvCxnSpPr>
          <p:cNvPr id="39" name="연결선: 꺾임 38">
            <a:extLst>
              <a:ext uri="{FF2B5EF4-FFF2-40B4-BE49-F238E27FC236}">
                <a16:creationId xmlns:a16="http://schemas.microsoft.com/office/drawing/2014/main" xmlns="" id="{51F225C1-78F8-45C5-8272-7B4E4BA8F4FB}"/>
              </a:ext>
            </a:extLst>
          </p:cNvPr>
          <p:cNvCxnSpPr>
            <a:cxnSpLocks/>
          </p:cNvCxnSpPr>
          <p:nvPr/>
        </p:nvCxnSpPr>
        <p:spPr>
          <a:xfrm>
            <a:off x="7696932" y="1928206"/>
            <a:ext cx="685627" cy="90644"/>
          </a:xfrm>
          <a:prstGeom prst="bentConnector3">
            <a:avLst/>
          </a:prstGeom>
          <a:ln w="19050">
            <a:solidFill>
              <a:schemeClr val="accent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연결선: 꺾임 40">
            <a:extLst>
              <a:ext uri="{FF2B5EF4-FFF2-40B4-BE49-F238E27FC236}">
                <a16:creationId xmlns:a16="http://schemas.microsoft.com/office/drawing/2014/main" xmlns="" id="{E51A7E0F-4C1F-405D-8891-D02477520519}"/>
              </a:ext>
            </a:extLst>
          </p:cNvPr>
          <p:cNvCxnSpPr>
            <a:cxnSpLocks/>
          </p:cNvCxnSpPr>
          <p:nvPr/>
        </p:nvCxnSpPr>
        <p:spPr>
          <a:xfrm flipV="1">
            <a:off x="3680998" y="2195342"/>
            <a:ext cx="666433" cy="380078"/>
          </a:xfrm>
          <a:prstGeom prst="bentConnector3">
            <a:avLst/>
          </a:prstGeom>
          <a:ln w="19050">
            <a:solidFill>
              <a:schemeClr val="accent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xmlns="" id="{6728EBB4-21B7-48B0-816D-F5699439F7C4}"/>
              </a:ext>
            </a:extLst>
          </p:cNvPr>
          <p:cNvCxnSpPr>
            <a:cxnSpLocks/>
          </p:cNvCxnSpPr>
          <p:nvPr/>
        </p:nvCxnSpPr>
        <p:spPr>
          <a:xfrm flipH="1">
            <a:off x="7689667" y="2097248"/>
            <a:ext cx="692892" cy="2206304"/>
          </a:xfrm>
          <a:prstGeom prst="straightConnector1">
            <a:avLst/>
          </a:prstGeom>
          <a:ln w="19050">
            <a:solidFill>
              <a:schemeClr val="accent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xmlns="" id="{098C9B64-9569-42B3-8618-BE94782EDB9F}"/>
              </a:ext>
            </a:extLst>
          </p:cNvPr>
          <p:cNvCxnSpPr/>
          <p:nvPr/>
        </p:nvCxnSpPr>
        <p:spPr>
          <a:xfrm>
            <a:off x="3680995" y="2718033"/>
            <a:ext cx="685628" cy="1879134"/>
          </a:xfrm>
          <a:prstGeom prst="straightConnector1">
            <a:avLst/>
          </a:prstGeom>
          <a:ln w="19050">
            <a:solidFill>
              <a:schemeClr val="accent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연결선: 꺾임 61">
            <a:extLst>
              <a:ext uri="{FF2B5EF4-FFF2-40B4-BE49-F238E27FC236}">
                <a16:creationId xmlns:a16="http://schemas.microsoft.com/office/drawing/2014/main" xmlns="" id="{0EBEC16A-2FCB-4707-89BD-3D11F984D9AF}"/>
              </a:ext>
            </a:extLst>
          </p:cNvPr>
          <p:cNvCxnSpPr>
            <a:cxnSpLocks/>
          </p:cNvCxnSpPr>
          <p:nvPr/>
        </p:nvCxnSpPr>
        <p:spPr>
          <a:xfrm flipV="1">
            <a:off x="3681987" y="4941120"/>
            <a:ext cx="691900" cy="225653"/>
          </a:xfrm>
          <a:prstGeom prst="bentConnector3">
            <a:avLst/>
          </a:prstGeom>
          <a:ln w="19050">
            <a:solidFill>
              <a:schemeClr val="accent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xmlns="" id="{802FA0F2-5CCE-4907-92AC-ED8550DC5348}"/>
              </a:ext>
            </a:extLst>
          </p:cNvPr>
          <p:cNvCxnSpPr>
            <a:cxnSpLocks/>
          </p:cNvCxnSpPr>
          <p:nvPr/>
        </p:nvCxnSpPr>
        <p:spPr>
          <a:xfrm>
            <a:off x="3702794" y="3282978"/>
            <a:ext cx="685628" cy="2014620"/>
          </a:xfrm>
          <a:prstGeom prst="straightConnector1">
            <a:avLst/>
          </a:prstGeom>
          <a:ln w="19050">
            <a:solidFill>
              <a:schemeClr val="accent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1389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자유형 19"/>
          <p:cNvSpPr/>
          <p:nvPr/>
        </p:nvSpPr>
        <p:spPr>
          <a:xfrm>
            <a:off x="0" y="-20548"/>
            <a:ext cx="12192000" cy="6878548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3014418" y="4790969"/>
                </a:moveTo>
                <a:lnTo>
                  <a:pt x="3081688" y="4790969"/>
                </a:lnTo>
                <a:cubicBezTo>
                  <a:pt x="3151538" y="4790969"/>
                  <a:pt x="3201544" y="4808034"/>
                  <a:pt x="3231707" y="4842166"/>
                </a:cubicBezTo>
                <a:cubicBezTo>
                  <a:pt x="3261869" y="4876297"/>
                  <a:pt x="3276951" y="4939599"/>
                  <a:pt x="3276951" y="5032070"/>
                </a:cubicBezTo>
                <a:cubicBezTo>
                  <a:pt x="3276951" y="5101920"/>
                  <a:pt x="3270203" y="5152423"/>
                  <a:pt x="3256710" y="5183577"/>
                </a:cubicBezTo>
                <a:cubicBezTo>
                  <a:pt x="3243216" y="5214732"/>
                  <a:pt x="3224563" y="5236560"/>
                  <a:pt x="3200751" y="5249062"/>
                </a:cubicBezTo>
                <a:cubicBezTo>
                  <a:pt x="3176938" y="5261563"/>
                  <a:pt x="3136854" y="5267814"/>
                  <a:pt x="3080498" y="5267814"/>
                </a:cubicBezTo>
                <a:lnTo>
                  <a:pt x="3014418" y="5267814"/>
                </a:lnTo>
                <a:close/>
                <a:moveTo>
                  <a:pt x="4510438" y="4593325"/>
                </a:moveTo>
                <a:lnTo>
                  <a:pt x="4784096" y="5011234"/>
                </a:lnTo>
                <a:lnTo>
                  <a:pt x="4483053" y="5466053"/>
                </a:lnTo>
                <a:lnTo>
                  <a:pt x="4784282" y="5466053"/>
                </a:lnTo>
                <a:lnTo>
                  <a:pt x="4956625" y="5185661"/>
                </a:lnTo>
                <a:lnTo>
                  <a:pt x="5128967" y="5466053"/>
                </a:lnTo>
                <a:lnTo>
                  <a:pt x="5431982" y="5466053"/>
                </a:lnTo>
                <a:lnTo>
                  <a:pt x="5134744" y="5015997"/>
                </a:lnTo>
                <a:lnTo>
                  <a:pt x="5406383" y="4593325"/>
                </a:lnTo>
                <a:lnTo>
                  <a:pt x="5112299" y="4593325"/>
                </a:lnTo>
                <a:lnTo>
                  <a:pt x="4961982" y="4861811"/>
                </a:lnTo>
                <a:lnTo>
                  <a:pt x="4807499" y="4593325"/>
                </a:lnTo>
                <a:close/>
                <a:moveTo>
                  <a:pt x="3693074" y="4593325"/>
                </a:moveTo>
                <a:lnTo>
                  <a:pt x="3693074" y="5466053"/>
                </a:lnTo>
                <a:lnTo>
                  <a:pt x="4428880" y="5466053"/>
                </a:lnTo>
                <a:lnTo>
                  <a:pt x="4428880" y="5268409"/>
                </a:lnTo>
                <a:lnTo>
                  <a:pt x="3963346" y="5268409"/>
                </a:lnTo>
                <a:lnTo>
                  <a:pt x="3963346" y="5096364"/>
                </a:lnTo>
                <a:lnTo>
                  <a:pt x="4383041" y="5096364"/>
                </a:lnTo>
                <a:lnTo>
                  <a:pt x="4383041" y="4918366"/>
                </a:lnTo>
                <a:lnTo>
                  <a:pt x="3963346" y="4918366"/>
                </a:lnTo>
                <a:lnTo>
                  <a:pt x="3963346" y="4779658"/>
                </a:lnTo>
                <a:lnTo>
                  <a:pt x="4415783" y="4779658"/>
                </a:lnTo>
                <a:lnTo>
                  <a:pt x="4415783" y="4593325"/>
                </a:lnTo>
                <a:close/>
                <a:moveTo>
                  <a:pt x="2744741" y="4593325"/>
                </a:moveTo>
                <a:lnTo>
                  <a:pt x="2744741" y="5466053"/>
                </a:lnTo>
                <a:lnTo>
                  <a:pt x="3145387" y="5466053"/>
                </a:lnTo>
                <a:cubicBezTo>
                  <a:pt x="3193409" y="5466053"/>
                  <a:pt x="3246987" y="5458116"/>
                  <a:pt x="3306121" y="5442241"/>
                </a:cubicBezTo>
                <a:cubicBezTo>
                  <a:pt x="3349380" y="5430731"/>
                  <a:pt x="3389861" y="5407613"/>
                  <a:pt x="3427565" y="5372887"/>
                </a:cubicBezTo>
                <a:cubicBezTo>
                  <a:pt x="3465268" y="5338160"/>
                  <a:pt x="3494736" y="5295099"/>
                  <a:pt x="3515968" y="5243704"/>
                </a:cubicBezTo>
                <a:cubicBezTo>
                  <a:pt x="3537201" y="5192309"/>
                  <a:pt x="3547818" y="5119978"/>
                  <a:pt x="3547818" y="5026713"/>
                </a:cubicBezTo>
                <a:cubicBezTo>
                  <a:pt x="3547818" y="4967181"/>
                  <a:pt x="3540674" y="4910825"/>
                  <a:pt x="3526386" y="4857644"/>
                </a:cubicBezTo>
                <a:cubicBezTo>
                  <a:pt x="3512099" y="4804463"/>
                  <a:pt x="3489080" y="4757830"/>
                  <a:pt x="3457330" y="4717745"/>
                </a:cubicBezTo>
                <a:cubicBezTo>
                  <a:pt x="3425580" y="4677661"/>
                  <a:pt x="3385397" y="4646903"/>
                  <a:pt x="3336779" y="4625472"/>
                </a:cubicBezTo>
                <a:cubicBezTo>
                  <a:pt x="3288162" y="4604041"/>
                  <a:pt x="3224365" y="4593325"/>
                  <a:pt x="3145387" y="4593325"/>
                </a:cubicBezTo>
                <a:close/>
                <a:moveTo>
                  <a:pt x="1723780" y="4593325"/>
                </a:moveTo>
                <a:lnTo>
                  <a:pt x="1723780" y="5466053"/>
                </a:lnTo>
                <a:lnTo>
                  <a:pt x="1977383" y="5466053"/>
                </a:lnTo>
                <a:lnTo>
                  <a:pt x="1977383" y="4986864"/>
                </a:lnTo>
                <a:lnTo>
                  <a:pt x="2304210" y="5466053"/>
                </a:lnTo>
                <a:lnTo>
                  <a:pt x="2558408" y="5466053"/>
                </a:lnTo>
                <a:lnTo>
                  <a:pt x="2558408" y="4593325"/>
                </a:lnTo>
                <a:lnTo>
                  <a:pt x="2304210" y="4593325"/>
                </a:lnTo>
                <a:lnTo>
                  <a:pt x="2304210" y="5076161"/>
                </a:lnTo>
                <a:lnTo>
                  <a:pt x="1975597" y="4593325"/>
                </a:lnTo>
                <a:close/>
                <a:moveTo>
                  <a:pt x="1256460" y="4593325"/>
                </a:moveTo>
                <a:lnTo>
                  <a:pt x="1256460" y="5466053"/>
                </a:lnTo>
                <a:lnTo>
                  <a:pt x="1526732" y="5466053"/>
                </a:lnTo>
                <a:lnTo>
                  <a:pt x="1526732" y="4593325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40404">
              <a:alpha val="7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31" name="矩形 30" descr="e7d195523061f1c021b92b3d25e54ab5e788c0576048880950C3AFFA1066A7153250F1349197BA8C5246BA9D557EC0274B8DA272D2431748978789E76D2CD7D1F11E7447C1D163F5D9CA1CD35DC7B6F0FFA3D66467BAE7C14FE869A837C1E39FB23BF3059C959301C16FA617AB6F15A687D6E703783DD4D83CCE8CB0A27A0D15A4A6B80C6EB515DF9C8660C3E3F8A3AC"/>
          <p:cNvSpPr/>
          <p:nvPr/>
        </p:nvSpPr>
        <p:spPr>
          <a:xfrm>
            <a:off x="-2011784" y="3545680"/>
            <a:ext cx="3782383" cy="444242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242424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154456" y="1"/>
            <a:ext cx="6037544" cy="6858000"/>
          </a:xfrm>
          <a:prstGeom prst="rect">
            <a:avLst/>
          </a:prstGeom>
          <a:solidFill>
            <a:srgbClr val="04040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文本框 60"/>
          <p:cNvSpPr txBox="1"/>
          <p:nvPr/>
        </p:nvSpPr>
        <p:spPr>
          <a:xfrm>
            <a:off x="10193150" y="5931925"/>
            <a:ext cx="1940396" cy="6524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Vladimir Script" panose="03050402040407070305" pitchFamily="66" charset="0"/>
                <a:ea typeface="HY중고딕" panose="02030600000101010101" pitchFamily="18" charset="-127"/>
                <a:cs typeface="+mn-ea"/>
                <a:sym typeface="+mn-lt"/>
              </a:rPr>
              <a:t>ForYou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Vladimir Script" panose="03050402040407070305" pitchFamily="66" charset="0"/>
                <a:ea typeface="HY중고딕" panose="02030600000101010101" pitchFamily="18" charset="-127"/>
                <a:cs typeface="+mn-ea"/>
                <a:sym typeface="+mn-lt"/>
              </a:rPr>
              <a:t> books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Vladimir Script" panose="03050402040407070305" pitchFamily="66" charset="0"/>
              <a:ea typeface="HY중고딕" panose="02030600000101010101" pitchFamily="18" charset="-127"/>
              <a:cs typeface="+mn-ea"/>
              <a:sym typeface="+mn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791365" y="-97450"/>
            <a:ext cx="3147015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300000"/>
              </a:lnSpc>
            </a:pP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INTRODUCTION</a:t>
            </a:r>
          </a:p>
          <a:p>
            <a:pPr algn="ctr">
              <a:lnSpc>
                <a:spcPct val="300000"/>
              </a:lnSpc>
            </a:pP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INTENTION</a:t>
            </a:r>
          </a:p>
          <a:p>
            <a:pPr algn="ctr">
              <a:lnSpc>
                <a:spcPct val="300000"/>
              </a:lnSpc>
            </a:pPr>
            <a:r>
              <a:rPr lang="en-US" altLang="ko-KR" sz="2400" dirty="0" smtClean="0">
                <a:solidFill>
                  <a:schemeClr val="bg1">
                    <a:lumMod val="9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ANALYSIS&amp;DESIGN</a:t>
            </a:r>
            <a:endParaRPr lang="en-US" altLang="ko-KR" sz="2400" dirty="0">
              <a:solidFill>
                <a:schemeClr val="bg1">
                  <a:lumMod val="95000"/>
                </a:schemeClr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algn="ctr">
              <a:lnSpc>
                <a:spcPct val="300000"/>
              </a:lnSpc>
            </a:pPr>
            <a:r>
              <a:rPr lang="en-US" altLang="ko-KR" sz="2400" dirty="0" smtClean="0">
                <a:solidFill>
                  <a:schemeClr val="bg1">
                    <a:lumMod val="9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Q&amp;A</a:t>
            </a:r>
            <a:endParaRPr lang="en-US" altLang="ko-KR" sz="2400" dirty="0">
              <a:solidFill>
                <a:schemeClr val="bg1">
                  <a:lumMod val="95000"/>
                </a:schemeClr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D62A0713-367F-401F-A294-F8EDEA0DC248}"/>
              </a:ext>
            </a:extLst>
          </p:cNvPr>
          <p:cNvSpPr txBox="1"/>
          <p:nvPr/>
        </p:nvSpPr>
        <p:spPr>
          <a:xfrm>
            <a:off x="9361101" y="826854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2400" dirty="0" smtClean="0">
                <a:solidFill>
                  <a:schemeClr val="bg1">
                    <a:lumMod val="9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紹介</a:t>
            </a:r>
            <a:endParaRPr lang="en-US" altLang="ko-KR" sz="2400" dirty="0">
              <a:solidFill>
                <a:schemeClr val="bg1">
                  <a:lumMod val="95000"/>
                </a:schemeClr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xmlns="" id="{B59BFD5C-0749-414D-AEAC-E085CFC8BB4E}"/>
              </a:ext>
            </a:extLst>
          </p:cNvPr>
          <p:cNvCxnSpPr>
            <a:cxnSpLocks/>
          </p:cNvCxnSpPr>
          <p:nvPr/>
        </p:nvCxnSpPr>
        <p:spPr>
          <a:xfrm>
            <a:off x="7515150" y="1935805"/>
            <a:ext cx="284925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0A9DC753-DA5B-4D32-8F87-CCEF207EDAC0}"/>
              </a:ext>
            </a:extLst>
          </p:cNvPr>
          <p:cNvSpPr txBox="1"/>
          <p:nvPr/>
        </p:nvSpPr>
        <p:spPr>
          <a:xfrm>
            <a:off x="9320445" y="1897078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2400" dirty="0" smtClean="0">
                <a:solidFill>
                  <a:schemeClr val="bg1">
                    <a:lumMod val="9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意図</a:t>
            </a:r>
            <a:endParaRPr lang="en-US" altLang="ko-KR" sz="2400" dirty="0">
              <a:solidFill>
                <a:schemeClr val="bg1">
                  <a:lumMod val="95000"/>
                </a:schemeClr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E4FACFF3-5BD2-4C2C-82CC-0BAD3DF0FEB3}"/>
              </a:ext>
            </a:extLst>
          </p:cNvPr>
          <p:cNvCxnSpPr>
            <a:cxnSpLocks/>
          </p:cNvCxnSpPr>
          <p:nvPr/>
        </p:nvCxnSpPr>
        <p:spPr>
          <a:xfrm>
            <a:off x="6997707" y="3087620"/>
            <a:ext cx="394861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F3062B08-62FB-4E94-B46A-9879949849A0}"/>
              </a:ext>
            </a:extLst>
          </p:cNvPr>
          <p:cNvSpPr txBox="1"/>
          <p:nvPr/>
        </p:nvSpPr>
        <p:spPr>
          <a:xfrm>
            <a:off x="9201972" y="3058819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2400" dirty="0" smtClean="0">
                <a:solidFill>
                  <a:schemeClr val="bg1">
                    <a:lumMod val="9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分析と設計</a:t>
            </a:r>
            <a:endParaRPr lang="en-US" altLang="ko-KR" sz="2400" dirty="0">
              <a:solidFill>
                <a:schemeClr val="bg1">
                  <a:lumMod val="95000"/>
                </a:schemeClr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xmlns="" id="{E82703FD-DD10-4735-8BE9-11D46D2CB37A}"/>
              </a:ext>
            </a:extLst>
          </p:cNvPr>
          <p:cNvCxnSpPr>
            <a:cxnSpLocks/>
          </p:cNvCxnSpPr>
          <p:nvPr/>
        </p:nvCxnSpPr>
        <p:spPr>
          <a:xfrm>
            <a:off x="8113197" y="4170706"/>
            <a:ext cx="179665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A197180B-8805-4A18-824E-BC3C7C798744}"/>
              </a:ext>
            </a:extLst>
          </p:cNvPr>
          <p:cNvSpPr txBox="1"/>
          <p:nvPr/>
        </p:nvSpPr>
        <p:spPr>
          <a:xfrm>
            <a:off x="8494084" y="4139675"/>
            <a:ext cx="14157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dirty="0" smtClean="0">
                <a:solidFill>
                  <a:schemeClr val="bg1">
                    <a:lumMod val="9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質問</a:t>
            </a:r>
            <a:endParaRPr lang="en-US" altLang="ko-KR" sz="2400" dirty="0">
              <a:solidFill>
                <a:schemeClr val="bg1">
                  <a:lumMod val="95000"/>
                </a:schemeClr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xmlns="" id="{E332C3F7-FE96-4AB4-8F16-782BE42D67F6}"/>
              </a:ext>
            </a:extLst>
          </p:cNvPr>
          <p:cNvCxnSpPr>
            <a:cxnSpLocks/>
          </p:cNvCxnSpPr>
          <p:nvPr/>
        </p:nvCxnSpPr>
        <p:spPr>
          <a:xfrm>
            <a:off x="7164953" y="856034"/>
            <a:ext cx="286925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9318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85A99ED6-E178-42D7-BEDB-6750BE745DE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7860" y="-50118"/>
            <a:ext cx="1440000" cy="1440000"/>
          </a:xfrm>
          <a:prstGeom prst="rect">
            <a:avLst/>
          </a:prstGeom>
        </p:spPr>
      </p:pic>
      <p:sp>
        <p:nvSpPr>
          <p:cNvPr id="22" name="Rectangle 51"/>
          <p:cNvSpPr/>
          <p:nvPr/>
        </p:nvSpPr>
        <p:spPr>
          <a:xfrm>
            <a:off x="770808" y="559459"/>
            <a:ext cx="70971" cy="62805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>
              <a:cs typeface="+mn-ea"/>
              <a:sym typeface="+mn-lt"/>
            </a:endParaRPr>
          </a:p>
        </p:txBody>
      </p:sp>
      <p:sp>
        <p:nvSpPr>
          <p:cNvPr id="18" name="TextBox 49">
            <a:extLst>
              <a:ext uri="{FF2B5EF4-FFF2-40B4-BE49-F238E27FC236}">
                <a16:creationId xmlns:a16="http://schemas.microsoft.com/office/drawing/2014/main" xmlns="" id="{BE25D2A2-9616-4FE7-9D72-727886586CB3}"/>
              </a:ext>
            </a:extLst>
          </p:cNvPr>
          <p:cNvSpPr txBox="1"/>
          <p:nvPr/>
        </p:nvSpPr>
        <p:spPr>
          <a:xfrm>
            <a:off x="911070" y="838036"/>
            <a:ext cx="7691655" cy="387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ja-JP" altLang="en-US" sz="2400" dirty="0" smtClean="0"/>
              <a:t>テーブルの明細書</a:t>
            </a:r>
            <a:r>
              <a:rPr lang="en-US" altLang="ko-KR" sz="2400" dirty="0" smtClean="0">
                <a:solidFill>
                  <a:schemeClr val="tx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ea"/>
                <a:sym typeface="+mn-lt"/>
              </a:rPr>
              <a:t>( </a:t>
            </a:r>
            <a:r>
              <a:rPr lang="en-US" altLang="ko-KR" sz="2400" dirty="0">
                <a:solidFill>
                  <a:schemeClr val="tx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ea"/>
                <a:sym typeface="+mn-lt"/>
              </a:rPr>
              <a:t>1 / 3 )</a:t>
            </a:r>
            <a:endParaRPr lang="en-US" sz="2400" dirty="0">
              <a:solidFill>
                <a:schemeClr val="tx2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ea"/>
              <a:sym typeface="+mn-lt"/>
            </a:endParaRPr>
          </a:p>
        </p:txBody>
      </p:sp>
      <p:sp>
        <p:nvSpPr>
          <p:cNvPr id="19" name="TextBox 50">
            <a:extLst>
              <a:ext uri="{FF2B5EF4-FFF2-40B4-BE49-F238E27FC236}">
                <a16:creationId xmlns:a16="http://schemas.microsoft.com/office/drawing/2014/main" xmlns="" id="{C6C7CD5A-4B06-4561-90EB-10A80ACDA686}"/>
              </a:ext>
            </a:extLst>
          </p:cNvPr>
          <p:cNvSpPr txBox="1"/>
          <p:nvPr/>
        </p:nvSpPr>
        <p:spPr>
          <a:xfrm>
            <a:off x="911070" y="537560"/>
            <a:ext cx="43780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ea"/>
                <a:sym typeface="+mn-lt"/>
              </a:rPr>
              <a:t>ForYou</a:t>
            </a:r>
            <a:r>
              <a:rPr lang="en-US" altLang="ko-KR" sz="1400" dirty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ea"/>
                <a:sym typeface="+mn-lt"/>
              </a:rPr>
              <a:t> books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xmlns="" id="{90C39F60-3421-43D4-B110-017746B1E9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6847636"/>
              </p:ext>
            </p:extLst>
          </p:nvPr>
        </p:nvGraphicFramePr>
        <p:xfrm>
          <a:off x="1269796" y="1543062"/>
          <a:ext cx="4626611" cy="5102352"/>
        </p:xfrm>
        <a:graphic>
          <a:graphicData uri="http://schemas.openxmlformats.org/drawingml/2006/table">
            <a:tbl>
              <a:tblPr/>
              <a:tblGrid>
                <a:gridCol w="387299">
                  <a:extLst>
                    <a:ext uri="{9D8B030D-6E8A-4147-A177-3AD203B41FA5}">
                      <a16:colId xmlns:a16="http://schemas.microsoft.com/office/drawing/2014/main" xmlns="" val="2920623837"/>
                    </a:ext>
                  </a:extLst>
                </a:gridCol>
                <a:gridCol w="766176">
                  <a:extLst>
                    <a:ext uri="{9D8B030D-6E8A-4147-A177-3AD203B41FA5}">
                      <a16:colId xmlns:a16="http://schemas.microsoft.com/office/drawing/2014/main" xmlns="" val="3152740741"/>
                    </a:ext>
                  </a:extLst>
                </a:gridCol>
                <a:gridCol w="713507">
                  <a:extLst>
                    <a:ext uri="{9D8B030D-6E8A-4147-A177-3AD203B41FA5}">
                      <a16:colId xmlns:a16="http://schemas.microsoft.com/office/drawing/2014/main" xmlns="" val="1284939743"/>
                    </a:ext>
                  </a:extLst>
                </a:gridCol>
                <a:gridCol w="669333">
                  <a:extLst>
                    <a:ext uri="{9D8B030D-6E8A-4147-A177-3AD203B41FA5}">
                      <a16:colId xmlns:a16="http://schemas.microsoft.com/office/drawing/2014/main" xmlns="" val="1982932557"/>
                    </a:ext>
                  </a:extLst>
                </a:gridCol>
                <a:gridCol w="455259">
                  <a:extLst>
                    <a:ext uri="{9D8B030D-6E8A-4147-A177-3AD203B41FA5}">
                      <a16:colId xmlns:a16="http://schemas.microsoft.com/office/drawing/2014/main" xmlns="" val="353221988"/>
                    </a:ext>
                  </a:extLst>
                </a:gridCol>
                <a:gridCol w="620061">
                  <a:extLst>
                    <a:ext uri="{9D8B030D-6E8A-4147-A177-3AD203B41FA5}">
                      <a16:colId xmlns:a16="http://schemas.microsoft.com/office/drawing/2014/main" xmlns="" val="155603010"/>
                    </a:ext>
                  </a:extLst>
                </a:gridCol>
                <a:gridCol w="1014976">
                  <a:extLst>
                    <a:ext uri="{9D8B030D-6E8A-4147-A177-3AD203B41FA5}">
                      <a16:colId xmlns:a16="http://schemas.microsoft.com/office/drawing/2014/main" xmlns="" val="119328532"/>
                    </a:ext>
                  </a:extLst>
                </a:gridCol>
              </a:tblGrid>
              <a:tr h="314313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FFFFFF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순서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>
                          <a:solidFill>
                            <a:srgbClr val="FFFFFF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컬럼</a:t>
                      </a:r>
                      <a:r>
                        <a:rPr lang="en-US" sz="900" b="1" kern="0" spc="0">
                          <a:solidFill>
                            <a:srgbClr val="FFFFFF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ID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>
                          <a:solidFill>
                            <a:srgbClr val="FFFFFF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컬럼명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>
                          <a:solidFill>
                            <a:srgbClr val="FFFFFF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형태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>
                          <a:solidFill>
                            <a:srgbClr val="FFFFFF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길이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kern="0" spc="0" dirty="0">
                          <a:solidFill>
                            <a:srgbClr val="FFFFFF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NULL</a:t>
                      </a:r>
                    </a:p>
                  </a:txBody>
                  <a:tcPr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FFFFFF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비고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541607888"/>
                  </a:ext>
                </a:extLst>
              </a:tr>
              <a:tr h="177904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</a:t>
                      </a:r>
                    </a:p>
                  </a:txBody>
                  <a:tcPr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 dirty="0" err="1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idx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책번호</a:t>
                      </a:r>
                    </a:p>
                  </a:txBody>
                  <a:tcPr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number</a:t>
                      </a:r>
                    </a:p>
                  </a:txBody>
                  <a:tcPr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6</a:t>
                      </a:r>
                    </a:p>
                  </a:txBody>
                  <a:tcPr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Not Null</a:t>
                      </a:r>
                    </a:p>
                  </a:txBody>
                  <a:tcPr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Primary key</a:t>
                      </a:r>
                    </a:p>
                  </a:txBody>
                  <a:tcPr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597911475"/>
                  </a:ext>
                </a:extLst>
              </a:tr>
              <a:tr h="177904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</a:t>
                      </a:r>
                    </a:p>
                  </a:txBody>
                  <a:tcPr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writer</a:t>
                      </a:r>
                    </a:p>
                  </a:txBody>
                  <a:tcPr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작가</a:t>
                      </a:r>
                    </a:p>
                  </a:txBody>
                  <a:tcPr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varchar2</a:t>
                      </a:r>
                    </a:p>
                  </a:txBody>
                  <a:tcPr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100</a:t>
                      </a:r>
                    </a:p>
                  </a:txBody>
                  <a:tcPr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Not Null</a:t>
                      </a:r>
                    </a:p>
                  </a:txBody>
                  <a:tcPr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190699307"/>
                  </a:ext>
                </a:extLst>
              </a:tr>
              <a:tr h="177904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3</a:t>
                      </a:r>
                    </a:p>
                  </a:txBody>
                  <a:tcPr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bookname</a:t>
                      </a:r>
                    </a:p>
                  </a:txBody>
                  <a:tcPr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책이름</a:t>
                      </a:r>
                    </a:p>
                  </a:txBody>
                  <a:tcPr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varchar2</a:t>
                      </a:r>
                    </a:p>
                  </a:txBody>
                  <a:tcPr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1000</a:t>
                      </a:r>
                    </a:p>
                  </a:txBody>
                  <a:tcPr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Not Null</a:t>
                      </a:r>
                    </a:p>
                  </a:txBody>
                  <a:tcPr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392533315"/>
                  </a:ext>
                </a:extLst>
              </a:tr>
              <a:tr h="177904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4</a:t>
                      </a:r>
                    </a:p>
                  </a:txBody>
                  <a:tcPr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genre</a:t>
                      </a:r>
                    </a:p>
                  </a:txBody>
                  <a:tcPr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장르</a:t>
                      </a:r>
                    </a:p>
                  </a:txBody>
                  <a:tcPr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varchar2</a:t>
                      </a:r>
                    </a:p>
                  </a:txBody>
                  <a:tcPr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1000</a:t>
                      </a:r>
                    </a:p>
                  </a:txBody>
                  <a:tcPr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Not Null</a:t>
                      </a:r>
                    </a:p>
                  </a:txBody>
                  <a:tcPr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818720427"/>
                  </a:ext>
                </a:extLst>
              </a:tr>
              <a:tr h="177904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5</a:t>
                      </a:r>
                    </a:p>
                  </a:txBody>
                  <a:tcPr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contents</a:t>
                      </a:r>
                    </a:p>
                  </a:txBody>
                  <a:tcPr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내용</a:t>
                      </a:r>
                    </a:p>
                  </a:txBody>
                  <a:tcPr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varchar2</a:t>
                      </a:r>
                    </a:p>
                  </a:txBody>
                  <a:tcPr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4000</a:t>
                      </a:r>
                    </a:p>
                  </a:txBody>
                  <a:tcPr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Not Null</a:t>
                      </a:r>
                    </a:p>
                  </a:txBody>
                  <a:tcPr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508043439"/>
                  </a:ext>
                </a:extLst>
              </a:tr>
              <a:tr h="177904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6</a:t>
                      </a:r>
                    </a:p>
                  </a:txBody>
                  <a:tcPr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intro</a:t>
                      </a:r>
                    </a:p>
                  </a:txBody>
                  <a:tcPr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인트로</a:t>
                      </a:r>
                    </a:p>
                  </a:txBody>
                  <a:tcPr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varchar2</a:t>
                      </a:r>
                    </a:p>
                  </a:txBody>
                  <a:tcPr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1000</a:t>
                      </a:r>
                    </a:p>
                  </a:txBody>
                  <a:tcPr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Not Null</a:t>
                      </a:r>
                    </a:p>
                  </a:txBody>
                  <a:tcPr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8840805"/>
                  </a:ext>
                </a:extLst>
              </a:tr>
              <a:tr h="177904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7</a:t>
                      </a:r>
                    </a:p>
                  </a:txBody>
                  <a:tcPr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price</a:t>
                      </a:r>
                    </a:p>
                  </a:txBody>
                  <a:tcPr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가격</a:t>
                      </a:r>
                    </a:p>
                  </a:txBody>
                  <a:tcPr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number</a:t>
                      </a:r>
                    </a:p>
                  </a:txBody>
                  <a:tcPr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10</a:t>
                      </a:r>
                    </a:p>
                  </a:txBody>
                  <a:tcPr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Not Null</a:t>
                      </a:r>
                    </a:p>
                  </a:txBody>
                  <a:tcPr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209295442"/>
                  </a:ext>
                </a:extLst>
              </a:tr>
              <a:tr h="177904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8</a:t>
                      </a:r>
                    </a:p>
                  </a:txBody>
                  <a:tcPr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rentcnt</a:t>
                      </a:r>
                    </a:p>
                  </a:txBody>
                  <a:tcPr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대여수</a:t>
                      </a:r>
                    </a:p>
                  </a:txBody>
                  <a:tcPr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number</a:t>
                      </a:r>
                    </a:p>
                  </a:txBody>
                  <a:tcPr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Default 0</a:t>
                      </a:r>
                    </a:p>
                  </a:txBody>
                  <a:tcPr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070670834"/>
                  </a:ext>
                </a:extLst>
              </a:tr>
              <a:tr h="177904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9</a:t>
                      </a:r>
                    </a:p>
                  </a:txBody>
                  <a:tcPr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company</a:t>
                      </a:r>
                    </a:p>
                  </a:txBody>
                  <a:tcPr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출판사</a:t>
                      </a:r>
                    </a:p>
                  </a:txBody>
                  <a:tcPr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varchar2</a:t>
                      </a:r>
                    </a:p>
                  </a:txBody>
                  <a:tcPr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30</a:t>
                      </a:r>
                    </a:p>
                  </a:txBody>
                  <a:tcPr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127788139"/>
                  </a:ext>
                </a:extLst>
              </a:tr>
              <a:tr h="177904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10</a:t>
                      </a:r>
                    </a:p>
                  </a:txBody>
                  <a:tcPr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pdate</a:t>
                      </a:r>
                    </a:p>
                  </a:txBody>
                  <a:tcPr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출판일</a:t>
                      </a:r>
                    </a:p>
                  </a:txBody>
                  <a:tcPr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date</a:t>
                      </a:r>
                    </a:p>
                  </a:txBody>
                  <a:tcPr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986393331"/>
                  </a:ext>
                </a:extLst>
              </a:tr>
              <a:tr h="177904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11</a:t>
                      </a:r>
                    </a:p>
                  </a:txBody>
                  <a:tcPr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filename</a:t>
                      </a:r>
                    </a:p>
                  </a:txBody>
                  <a:tcPr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도서표지</a:t>
                      </a:r>
                    </a:p>
                  </a:txBody>
                  <a:tcPr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varchar2</a:t>
                      </a:r>
                    </a:p>
                  </a:txBody>
                  <a:tcPr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1000</a:t>
                      </a:r>
                    </a:p>
                  </a:txBody>
                  <a:tcPr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Not Null</a:t>
                      </a:r>
                    </a:p>
                  </a:txBody>
                  <a:tcPr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396923931"/>
                  </a:ext>
                </a:extLst>
              </a:tr>
              <a:tr h="177904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12</a:t>
                      </a:r>
                    </a:p>
                  </a:txBody>
                  <a:tcPr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indate</a:t>
                      </a:r>
                    </a:p>
                  </a:txBody>
                  <a:tcPr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등록일</a:t>
                      </a:r>
                    </a:p>
                  </a:txBody>
                  <a:tcPr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date</a:t>
                      </a:r>
                    </a:p>
                  </a:txBody>
                  <a:tcPr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Default </a:t>
                      </a:r>
                      <a:r>
                        <a:rPr lang="en-US" sz="900" kern="0" spc="0" dirty="0" err="1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sysdate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591649061"/>
                  </a:ext>
                </a:extLst>
              </a:tr>
              <a:tr h="177904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13</a:t>
                      </a:r>
                    </a:p>
                  </a:txBody>
                  <a:tcPr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bookplot</a:t>
                      </a:r>
                    </a:p>
                  </a:txBody>
                  <a:tcPr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간단한소개</a:t>
                      </a:r>
                    </a:p>
                  </a:txBody>
                  <a:tcPr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varchar2</a:t>
                      </a:r>
                    </a:p>
                  </a:txBody>
                  <a:tcPr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4000</a:t>
                      </a:r>
                    </a:p>
                  </a:txBody>
                  <a:tcPr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Not Null</a:t>
                      </a:r>
                    </a:p>
                  </a:txBody>
                  <a:tcPr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4205531"/>
                  </a:ext>
                </a:extLst>
              </a:tr>
              <a:tr h="177904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14</a:t>
                      </a:r>
                    </a:p>
                  </a:txBody>
                  <a:tcPr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published</a:t>
                      </a:r>
                    </a:p>
                  </a:txBody>
                  <a:tcPr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출판여부</a:t>
                      </a:r>
                    </a:p>
                  </a:txBody>
                  <a:tcPr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varchar2</a:t>
                      </a:r>
                    </a:p>
                  </a:txBody>
                  <a:tcPr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100</a:t>
                      </a:r>
                    </a:p>
                  </a:txBody>
                  <a:tcPr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not null</a:t>
                      </a:r>
                    </a:p>
                  </a:txBody>
                  <a:tcPr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552694164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E86B119E-E317-4683-A67D-AC1BF0F432FB}"/>
              </a:ext>
            </a:extLst>
          </p:cNvPr>
          <p:cNvSpPr txBox="1"/>
          <p:nvPr/>
        </p:nvSpPr>
        <p:spPr>
          <a:xfrm>
            <a:off x="2950071" y="1173733"/>
            <a:ext cx="12660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Book TABLE</a:t>
            </a:r>
            <a:endParaRPr lang="ko-KR" altLang="en-US" dirty="0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xmlns="" id="{68A5DE30-5EE4-4FCE-BAFA-8597E34456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973621"/>
              </p:ext>
            </p:extLst>
          </p:nvPr>
        </p:nvGraphicFramePr>
        <p:xfrm>
          <a:off x="6281254" y="1663234"/>
          <a:ext cx="4626610" cy="2084832"/>
        </p:xfrm>
        <a:graphic>
          <a:graphicData uri="http://schemas.openxmlformats.org/drawingml/2006/table">
            <a:tbl>
              <a:tblPr/>
              <a:tblGrid>
                <a:gridCol w="411480">
                  <a:extLst>
                    <a:ext uri="{9D8B030D-6E8A-4147-A177-3AD203B41FA5}">
                      <a16:colId xmlns:a16="http://schemas.microsoft.com/office/drawing/2014/main" xmlns="" val="942680199"/>
                    </a:ext>
                  </a:extLst>
                </a:gridCol>
                <a:gridCol w="773431">
                  <a:extLst>
                    <a:ext uri="{9D8B030D-6E8A-4147-A177-3AD203B41FA5}">
                      <a16:colId xmlns:a16="http://schemas.microsoft.com/office/drawing/2014/main" xmlns="" val="145018084"/>
                    </a:ext>
                  </a:extLst>
                </a:gridCol>
                <a:gridCol w="716280">
                  <a:extLst>
                    <a:ext uri="{9D8B030D-6E8A-4147-A177-3AD203B41FA5}">
                      <a16:colId xmlns:a16="http://schemas.microsoft.com/office/drawing/2014/main" xmlns="" val="1822953418"/>
                    </a:ext>
                  </a:extLst>
                </a:gridCol>
                <a:gridCol w="675005">
                  <a:extLst>
                    <a:ext uri="{9D8B030D-6E8A-4147-A177-3AD203B41FA5}">
                      <a16:colId xmlns:a16="http://schemas.microsoft.com/office/drawing/2014/main" xmlns="" val="2954701023"/>
                    </a:ext>
                  </a:extLst>
                </a:gridCol>
                <a:gridCol w="411480">
                  <a:extLst>
                    <a:ext uri="{9D8B030D-6E8A-4147-A177-3AD203B41FA5}">
                      <a16:colId xmlns:a16="http://schemas.microsoft.com/office/drawing/2014/main" xmlns="" val="3932603411"/>
                    </a:ext>
                  </a:extLst>
                </a:gridCol>
                <a:gridCol w="616267">
                  <a:extLst>
                    <a:ext uri="{9D8B030D-6E8A-4147-A177-3AD203B41FA5}">
                      <a16:colId xmlns:a16="http://schemas.microsoft.com/office/drawing/2014/main" xmlns="" val="37574013"/>
                    </a:ext>
                  </a:extLst>
                </a:gridCol>
                <a:gridCol w="1022667">
                  <a:extLst>
                    <a:ext uri="{9D8B030D-6E8A-4147-A177-3AD203B41FA5}">
                      <a16:colId xmlns:a16="http://schemas.microsoft.com/office/drawing/2014/main" xmlns="" val="66253272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FFFFFF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순서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FFFFFF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컬럼</a:t>
                      </a:r>
                      <a:r>
                        <a:rPr lang="en-US" sz="900" b="1" kern="0" spc="0" dirty="0">
                          <a:solidFill>
                            <a:srgbClr val="FFFFFF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ID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 err="1">
                          <a:solidFill>
                            <a:srgbClr val="FFFFFF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컬럼명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>
                          <a:solidFill>
                            <a:srgbClr val="FFFFFF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형태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>
                          <a:solidFill>
                            <a:srgbClr val="FFFFFF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길이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kern="0" spc="0">
                          <a:solidFill>
                            <a:srgbClr val="FFFFFF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NULL</a:t>
                      </a:r>
                    </a:p>
                  </a:txBody>
                  <a:tcPr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>
                          <a:solidFill>
                            <a:srgbClr val="FFFFFF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비고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9539602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</a:t>
                      </a:r>
                    </a:p>
                  </a:txBody>
                  <a:tcPr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 dirty="0" err="1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memberid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회원아이디</a:t>
                      </a:r>
                    </a:p>
                  </a:txBody>
                  <a:tcPr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varchar2</a:t>
                      </a:r>
                    </a:p>
                  </a:txBody>
                  <a:tcPr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20</a:t>
                      </a:r>
                    </a:p>
                  </a:txBody>
                  <a:tcPr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Not null</a:t>
                      </a:r>
                    </a:p>
                  </a:txBody>
                  <a:tcPr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9652677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</a:t>
                      </a:r>
                    </a:p>
                  </a:txBody>
                  <a:tcPr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 dirty="0" err="1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bookidx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 err="1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책번호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varchar2</a:t>
                      </a:r>
                    </a:p>
                  </a:txBody>
                  <a:tcPr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3</a:t>
                      </a:r>
                    </a:p>
                  </a:txBody>
                  <a:tcPr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Not null</a:t>
                      </a:r>
                    </a:p>
                  </a:txBody>
                  <a:tcPr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5666769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3</a:t>
                      </a:r>
                    </a:p>
                  </a:txBody>
                  <a:tcPr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returndate</a:t>
                      </a:r>
                    </a:p>
                  </a:txBody>
                  <a:tcPr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잔여일</a:t>
                      </a:r>
                    </a:p>
                  </a:txBody>
                  <a:tcPr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date</a:t>
                      </a:r>
                    </a:p>
                  </a:txBody>
                  <a:tcPr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Default ‘’</a:t>
                      </a:r>
                    </a:p>
                  </a:txBody>
                  <a:tcPr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5499350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4</a:t>
                      </a:r>
                    </a:p>
                  </a:txBody>
                  <a:tcPr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rentdate</a:t>
                      </a:r>
                    </a:p>
                  </a:txBody>
                  <a:tcPr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대여일</a:t>
                      </a:r>
                    </a:p>
                  </a:txBody>
                  <a:tcPr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date</a:t>
                      </a:r>
                    </a:p>
                  </a:txBody>
                  <a:tcPr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Default </a:t>
                      </a:r>
                      <a:r>
                        <a:rPr lang="en-US" sz="900" kern="0" spc="0" dirty="0" err="1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sysdate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8069334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5</a:t>
                      </a:r>
                    </a:p>
                  </a:txBody>
                  <a:tcPr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bookmark</a:t>
                      </a:r>
                    </a:p>
                  </a:txBody>
                  <a:tcPr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북마크</a:t>
                      </a:r>
                    </a:p>
                  </a:txBody>
                  <a:tcPr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number</a:t>
                      </a:r>
                    </a:p>
                  </a:txBody>
                  <a:tcPr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Default 0</a:t>
                      </a:r>
                    </a:p>
                  </a:txBody>
                  <a:tcPr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061231657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B73D9798-1C5F-44A7-ABCA-4AA353BF9194}"/>
              </a:ext>
            </a:extLst>
          </p:cNvPr>
          <p:cNvSpPr txBox="1"/>
          <p:nvPr/>
        </p:nvSpPr>
        <p:spPr>
          <a:xfrm>
            <a:off x="7730543" y="1244304"/>
            <a:ext cx="12660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Rent</a:t>
            </a:r>
            <a:r>
              <a:rPr lang="ko-KR" altLang="en-US" dirty="0"/>
              <a:t> </a:t>
            </a:r>
            <a:r>
              <a:rPr lang="en-US" altLang="ko-KR" dirty="0"/>
              <a:t>TABLE</a:t>
            </a:r>
            <a:endParaRPr lang="ko-KR" altLang="en-US" dirty="0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xmlns="" id="{E6D3E0FE-EC4B-4C01-B0BD-52AB5BAD64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7370073"/>
              </p:ext>
            </p:extLst>
          </p:nvPr>
        </p:nvGraphicFramePr>
        <p:xfrm>
          <a:off x="6231241" y="4152904"/>
          <a:ext cx="4732035" cy="2489853"/>
        </p:xfrm>
        <a:graphic>
          <a:graphicData uri="http://schemas.openxmlformats.org/drawingml/2006/table">
            <a:tbl>
              <a:tblPr/>
              <a:tblGrid>
                <a:gridCol w="456596">
                  <a:extLst>
                    <a:ext uri="{9D8B030D-6E8A-4147-A177-3AD203B41FA5}">
                      <a16:colId xmlns:a16="http://schemas.microsoft.com/office/drawing/2014/main" xmlns="" val="966683795"/>
                    </a:ext>
                  </a:extLst>
                </a:gridCol>
                <a:gridCol w="766631">
                  <a:extLst>
                    <a:ext uri="{9D8B030D-6E8A-4147-A177-3AD203B41FA5}">
                      <a16:colId xmlns:a16="http://schemas.microsoft.com/office/drawing/2014/main" xmlns="" val="17565406"/>
                    </a:ext>
                  </a:extLst>
                </a:gridCol>
                <a:gridCol w="569336">
                  <a:extLst>
                    <a:ext uri="{9D8B030D-6E8A-4147-A177-3AD203B41FA5}">
                      <a16:colId xmlns:a16="http://schemas.microsoft.com/office/drawing/2014/main" xmlns="" val="1294375263"/>
                    </a:ext>
                  </a:extLst>
                </a:gridCol>
                <a:gridCol w="749015">
                  <a:extLst>
                    <a:ext uri="{9D8B030D-6E8A-4147-A177-3AD203B41FA5}">
                      <a16:colId xmlns:a16="http://schemas.microsoft.com/office/drawing/2014/main" xmlns="" val="1100915558"/>
                    </a:ext>
                  </a:extLst>
                </a:gridCol>
                <a:gridCol w="527059">
                  <a:extLst>
                    <a:ext uri="{9D8B030D-6E8A-4147-A177-3AD203B41FA5}">
                      <a16:colId xmlns:a16="http://schemas.microsoft.com/office/drawing/2014/main" xmlns="" val="3811078554"/>
                    </a:ext>
                  </a:extLst>
                </a:gridCol>
                <a:gridCol w="938557">
                  <a:extLst>
                    <a:ext uri="{9D8B030D-6E8A-4147-A177-3AD203B41FA5}">
                      <a16:colId xmlns:a16="http://schemas.microsoft.com/office/drawing/2014/main" xmlns="" val="728384775"/>
                    </a:ext>
                  </a:extLst>
                </a:gridCol>
                <a:gridCol w="724841">
                  <a:extLst>
                    <a:ext uri="{9D8B030D-6E8A-4147-A177-3AD203B41FA5}">
                      <a16:colId xmlns:a16="http://schemas.microsoft.com/office/drawing/2014/main" xmlns="" val="639162855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 smtClean="0">
                          <a:solidFill>
                            <a:srgbClr val="FFFFFF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순서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>
                          <a:solidFill>
                            <a:srgbClr val="FFFFFF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컬럼</a:t>
                      </a:r>
                      <a:r>
                        <a:rPr lang="en-US" sz="900" b="1" kern="0" spc="0">
                          <a:solidFill>
                            <a:srgbClr val="FFFFFF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ID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>
                          <a:solidFill>
                            <a:srgbClr val="FFFFFF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컬럼명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FFFFFF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형태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>
                          <a:solidFill>
                            <a:srgbClr val="FFFFFF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길이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kern="0" spc="0" dirty="0">
                          <a:solidFill>
                            <a:srgbClr val="FFFFFF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NULL</a:t>
                      </a:r>
                    </a:p>
                  </a:txBody>
                  <a:tcPr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FFFFFF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비고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19972978"/>
                  </a:ext>
                </a:extLst>
              </a:tr>
              <a:tr h="415423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</a:t>
                      </a:r>
                    </a:p>
                  </a:txBody>
                  <a:tcPr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company</a:t>
                      </a:r>
                    </a:p>
                  </a:txBody>
                  <a:tcPr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출판사</a:t>
                      </a:r>
                    </a:p>
                  </a:txBody>
                  <a:tcPr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varchar2</a:t>
                      </a:r>
                    </a:p>
                  </a:txBody>
                  <a:tcPr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300</a:t>
                      </a:r>
                    </a:p>
                  </a:txBody>
                  <a:tcPr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953092188"/>
                  </a:ext>
                </a:extLst>
              </a:tr>
              <a:tr h="243524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</a:t>
                      </a:r>
                    </a:p>
                  </a:txBody>
                  <a:tcPr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year</a:t>
                      </a:r>
                    </a:p>
                  </a:txBody>
                  <a:tcPr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년도</a:t>
                      </a:r>
                    </a:p>
                  </a:txBody>
                  <a:tcPr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number</a:t>
                      </a:r>
                    </a:p>
                  </a:txBody>
                  <a:tcPr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680402712"/>
                  </a:ext>
                </a:extLst>
              </a:tr>
              <a:tr h="243524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3</a:t>
                      </a:r>
                    </a:p>
                  </a:txBody>
                  <a:tcPr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month</a:t>
                      </a:r>
                    </a:p>
                  </a:txBody>
                  <a:tcPr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월</a:t>
                      </a:r>
                    </a:p>
                  </a:txBody>
                  <a:tcPr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number</a:t>
                      </a:r>
                    </a:p>
                  </a:txBody>
                  <a:tcPr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32718976"/>
                  </a:ext>
                </a:extLst>
              </a:tr>
              <a:tr h="243524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4</a:t>
                      </a:r>
                    </a:p>
                  </a:txBody>
                  <a:tcPr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day</a:t>
                      </a:r>
                    </a:p>
                  </a:txBody>
                  <a:tcPr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일</a:t>
                      </a:r>
                    </a:p>
                  </a:txBody>
                  <a:tcPr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number</a:t>
                      </a:r>
                    </a:p>
                  </a:txBody>
                  <a:tcPr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795761781"/>
                  </a:ext>
                </a:extLst>
              </a:tr>
              <a:tr h="415423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5</a:t>
                      </a:r>
                    </a:p>
                  </a:txBody>
                  <a:tcPr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name</a:t>
                      </a:r>
                    </a:p>
                  </a:txBody>
                  <a:tcPr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도서명</a:t>
                      </a:r>
                    </a:p>
                  </a:txBody>
                  <a:tcPr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varchar2</a:t>
                      </a:r>
                    </a:p>
                  </a:txBody>
                  <a:tcPr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1000</a:t>
                      </a:r>
                    </a:p>
                  </a:txBody>
                  <a:tcPr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379317975"/>
                  </a:ext>
                </a:extLst>
              </a:tr>
              <a:tr h="415423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6</a:t>
                      </a:r>
                    </a:p>
                  </a:txBody>
                  <a:tcPr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sales</a:t>
                      </a:r>
                    </a:p>
                  </a:txBody>
                  <a:tcPr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판매액</a:t>
                      </a:r>
                    </a:p>
                  </a:txBody>
                  <a:tcPr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number</a:t>
                      </a:r>
                    </a:p>
                  </a:txBody>
                  <a:tcPr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default 0</a:t>
                      </a:r>
                    </a:p>
                  </a:txBody>
                  <a:tcPr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37837462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A9BED55B-A37D-407C-9ABC-4FEF5A703052}"/>
              </a:ext>
            </a:extLst>
          </p:cNvPr>
          <p:cNvSpPr txBox="1"/>
          <p:nvPr/>
        </p:nvSpPr>
        <p:spPr>
          <a:xfrm>
            <a:off x="7969695" y="3795630"/>
            <a:ext cx="12660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Sales</a:t>
            </a:r>
            <a:r>
              <a:rPr lang="ko-KR" altLang="en-US" dirty="0"/>
              <a:t> </a:t>
            </a:r>
            <a:r>
              <a:rPr lang="en-US" altLang="ko-KR" dirty="0"/>
              <a:t>TABLE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37045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85A99ED6-E178-42D7-BEDB-6750BE745DE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2000" y="0"/>
            <a:ext cx="1440000" cy="1440000"/>
          </a:xfrm>
          <a:prstGeom prst="rect">
            <a:avLst/>
          </a:prstGeom>
        </p:spPr>
      </p:pic>
      <p:sp>
        <p:nvSpPr>
          <p:cNvPr id="22" name="Rectangle 51"/>
          <p:cNvSpPr/>
          <p:nvPr/>
        </p:nvSpPr>
        <p:spPr>
          <a:xfrm>
            <a:off x="770808" y="559459"/>
            <a:ext cx="70971" cy="62805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>
              <a:cs typeface="+mn-ea"/>
              <a:sym typeface="+mn-lt"/>
            </a:endParaRPr>
          </a:p>
        </p:txBody>
      </p:sp>
      <p:sp>
        <p:nvSpPr>
          <p:cNvPr id="18" name="TextBox 49">
            <a:extLst>
              <a:ext uri="{FF2B5EF4-FFF2-40B4-BE49-F238E27FC236}">
                <a16:creationId xmlns:a16="http://schemas.microsoft.com/office/drawing/2014/main" xmlns="" id="{BE25D2A2-9616-4FE7-9D72-727886586CB3}"/>
              </a:ext>
            </a:extLst>
          </p:cNvPr>
          <p:cNvSpPr txBox="1"/>
          <p:nvPr/>
        </p:nvSpPr>
        <p:spPr>
          <a:xfrm>
            <a:off x="911070" y="838036"/>
            <a:ext cx="7691655" cy="387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ja-JP" altLang="en-US" sz="2400" dirty="0"/>
              <a:t>テーブルの明細書</a:t>
            </a:r>
            <a:r>
              <a:rPr lang="en-US" altLang="ko-KR" sz="2400" dirty="0" smtClean="0">
                <a:solidFill>
                  <a:schemeClr val="tx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ea"/>
                <a:sym typeface="+mn-lt"/>
              </a:rPr>
              <a:t>( </a:t>
            </a:r>
            <a:r>
              <a:rPr lang="en-US" altLang="ko-KR" sz="2400" dirty="0">
                <a:solidFill>
                  <a:schemeClr val="tx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ea"/>
                <a:sym typeface="+mn-lt"/>
              </a:rPr>
              <a:t>2 / 3 )</a:t>
            </a:r>
            <a:endParaRPr lang="en-US" sz="2400" dirty="0">
              <a:solidFill>
                <a:schemeClr val="tx2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ea"/>
              <a:sym typeface="+mn-lt"/>
            </a:endParaRPr>
          </a:p>
        </p:txBody>
      </p:sp>
      <p:sp>
        <p:nvSpPr>
          <p:cNvPr id="19" name="TextBox 50">
            <a:extLst>
              <a:ext uri="{FF2B5EF4-FFF2-40B4-BE49-F238E27FC236}">
                <a16:creationId xmlns:a16="http://schemas.microsoft.com/office/drawing/2014/main" xmlns="" id="{C6C7CD5A-4B06-4561-90EB-10A80ACDA686}"/>
              </a:ext>
            </a:extLst>
          </p:cNvPr>
          <p:cNvSpPr txBox="1"/>
          <p:nvPr/>
        </p:nvSpPr>
        <p:spPr>
          <a:xfrm>
            <a:off x="911070" y="537560"/>
            <a:ext cx="43780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ea"/>
                <a:sym typeface="+mn-lt"/>
              </a:rPr>
              <a:t>ForYou</a:t>
            </a:r>
            <a:r>
              <a:rPr lang="en-US" altLang="ko-KR" sz="1400" dirty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ea"/>
                <a:sym typeface="+mn-lt"/>
              </a:rPr>
              <a:t> books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E86B119E-E317-4683-A67D-AC1BF0F432FB}"/>
              </a:ext>
            </a:extLst>
          </p:cNvPr>
          <p:cNvSpPr txBox="1"/>
          <p:nvPr/>
        </p:nvSpPr>
        <p:spPr>
          <a:xfrm>
            <a:off x="2750694" y="1390689"/>
            <a:ext cx="16648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Bookcart</a:t>
            </a:r>
            <a:r>
              <a:rPr lang="en-US" altLang="ko-KR" dirty="0"/>
              <a:t> TABLE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B73D9798-1C5F-44A7-ABCA-4AA353BF9194}"/>
              </a:ext>
            </a:extLst>
          </p:cNvPr>
          <p:cNvSpPr txBox="1"/>
          <p:nvPr/>
        </p:nvSpPr>
        <p:spPr>
          <a:xfrm>
            <a:off x="7845491" y="823884"/>
            <a:ext cx="16648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Member</a:t>
            </a:r>
            <a:r>
              <a:rPr lang="ko-KR" altLang="en-US" dirty="0"/>
              <a:t>  </a:t>
            </a:r>
            <a:r>
              <a:rPr lang="en-US" altLang="ko-KR" dirty="0"/>
              <a:t>TABLE</a:t>
            </a:r>
            <a:endParaRPr lang="ko-KR" altLang="en-US" dirty="0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xmlns="" id="{D638A1AD-1C0F-4DE2-BE5A-3DE775D1A3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532185"/>
              </p:ext>
            </p:extLst>
          </p:nvPr>
        </p:nvGraphicFramePr>
        <p:xfrm>
          <a:off x="1421119" y="1906407"/>
          <a:ext cx="4529772" cy="1924923"/>
        </p:xfrm>
        <a:graphic>
          <a:graphicData uri="http://schemas.openxmlformats.org/drawingml/2006/table">
            <a:tbl>
              <a:tblPr/>
              <a:tblGrid>
                <a:gridCol w="411480">
                  <a:extLst>
                    <a:ext uri="{9D8B030D-6E8A-4147-A177-3AD203B41FA5}">
                      <a16:colId xmlns:a16="http://schemas.microsoft.com/office/drawing/2014/main" xmlns="" val="4016281317"/>
                    </a:ext>
                  </a:extLst>
                </a:gridCol>
                <a:gridCol w="778193">
                  <a:extLst>
                    <a:ext uri="{9D8B030D-6E8A-4147-A177-3AD203B41FA5}">
                      <a16:colId xmlns:a16="http://schemas.microsoft.com/office/drawing/2014/main" xmlns="" val="3313077975"/>
                    </a:ext>
                  </a:extLst>
                </a:gridCol>
                <a:gridCol w="614680">
                  <a:extLst>
                    <a:ext uri="{9D8B030D-6E8A-4147-A177-3AD203B41FA5}">
                      <a16:colId xmlns:a16="http://schemas.microsoft.com/office/drawing/2014/main" xmlns="" val="1753902212"/>
                    </a:ext>
                  </a:extLst>
                </a:gridCol>
                <a:gridCol w="675005">
                  <a:extLst>
                    <a:ext uri="{9D8B030D-6E8A-4147-A177-3AD203B41FA5}">
                      <a16:colId xmlns:a16="http://schemas.microsoft.com/office/drawing/2014/main" xmlns="" val="2564299247"/>
                    </a:ext>
                  </a:extLst>
                </a:gridCol>
                <a:gridCol w="411480">
                  <a:extLst>
                    <a:ext uri="{9D8B030D-6E8A-4147-A177-3AD203B41FA5}">
                      <a16:colId xmlns:a16="http://schemas.microsoft.com/office/drawing/2014/main" xmlns="" val="1950236831"/>
                    </a:ext>
                  </a:extLst>
                </a:gridCol>
                <a:gridCol w="616267">
                  <a:extLst>
                    <a:ext uri="{9D8B030D-6E8A-4147-A177-3AD203B41FA5}">
                      <a16:colId xmlns:a16="http://schemas.microsoft.com/office/drawing/2014/main" xmlns="" val="566558903"/>
                    </a:ext>
                  </a:extLst>
                </a:gridCol>
                <a:gridCol w="1022667">
                  <a:extLst>
                    <a:ext uri="{9D8B030D-6E8A-4147-A177-3AD203B41FA5}">
                      <a16:colId xmlns:a16="http://schemas.microsoft.com/office/drawing/2014/main" xmlns="" val="1224378908"/>
                    </a:ext>
                  </a:extLst>
                </a:gridCol>
              </a:tblGrid>
              <a:tr h="27498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FFFFFF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순서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FFFFFF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컬럼</a:t>
                      </a:r>
                      <a:r>
                        <a:rPr lang="en-US" sz="900" b="1" kern="0" spc="0" dirty="0">
                          <a:solidFill>
                            <a:srgbClr val="FFFFFF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ID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 err="1">
                          <a:solidFill>
                            <a:srgbClr val="FFFFFF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컬럼명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>
                          <a:solidFill>
                            <a:srgbClr val="FFFFFF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형태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FFFFFF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길이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kern="0" spc="0" dirty="0">
                          <a:solidFill>
                            <a:srgbClr val="FFFFFF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NULL</a:t>
                      </a: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FFFFFF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비고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386452577"/>
                  </a:ext>
                </a:extLst>
              </a:tr>
              <a:tr h="274989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</a:t>
                      </a:r>
                    </a:p>
                  </a:txBody>
                  <a:tcPr marL="0" marR="0" marT="0" marB="0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 dirty="0" err="1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memberid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아이디</a:t>
                      </a: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varchar2</a:t>
                      </a: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20</a:t>
                      </a: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Not null</a:t>
                      </a: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650867310"/>
                  </a:ext>
                </a:extLst>
              </a:tr>
              <a:tr h="274989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</a:t>
                      </a:r>
                    </a:p>
                  </a:txBody>
                  <a:tcPr marL="0" marR="0" marT="0" marB="0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 dirty="0" err="1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bookidx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책번호</a:t>
                      </a: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varchar2</a:t>
                      </a: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3</a:t>
                      </a: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Not null</a:t>
                      </a: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800876401"/>
                  </a:ext>
                </a:extLst>
              </a:tr>
              <a:tr h="274989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3</a:t>
                      </a:r>
                    </a:p>
                  </a:txBody>
                  <a:tcPr marL="0" marR="0" marT="0" marB="0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fileName</a:t>
                      </a: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파일네임</a:t>
                      </a: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varchar2</a:t>
                      </a: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Not null</a:t>
                      </a: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584286948"/>
                  </a:ext>
                </a:extLst>
              </a:tr>
              <a:tr h="274989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4</a:t>
                      </a:r>
                    </a:p>
                  </a:txBody>
                  <a:tcPr marL="0" marR="0" marT="0" marB="0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bookName</a:t>
                      </a: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책이름</a:t>
                      </a: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varchar2</a:t>
                      </a: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Not null</a:t>
                      </a: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Default </a:t>
                      </a:r>
                      <a:r>
                        <a:rPr lang="en-US" sz="900" kern="0" spc="0" dirty="0" err="1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sysdate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060311296"/>
                  </a:ext>
                </a:extLst>
              </a:tr>
              <a:tr h="274989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5</a:t>
                      </a:r>
                    </a:p>
                  </a:txBody>
                  <a:tcPr marL="0" marR="0" marT="0" marB="0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222222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quantity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수량</a:t>
                      </a: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number</a:t>
                      </a: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Default 1</a:t>
                      </a: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52018928"/>
                  </a:ext>
                </a:extLst>
              </a:tr>
              <a:tr h="274989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6</a:t>
                      </a:r>
                    </a:p>
                  </a:txBody>
                  <a:tcPr marL="0" marR="0" marT="0" marB="0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price</a:t>
                      </a: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가격</a:t>
                      </a: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number</a:t>
                      </a: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Not null</a:t>
                      </a: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057521434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xmlns="" id="{BDA2DFC9-4ECC-4282-A934-EE5F5E0C18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0584693"/>
              </p:ext>
            </p:extLst>
          </p:nvPr>
        </p:nvGraphicFramePr>
        <p:xfrm>
          <a:off x="6248534" y="1152525"/>
          <a:ext cx="4762372" cy="5632704"/>
        </p:xfrm>
        <a:graphic>
          <a:graphicData uri="http://schemas.openxmlformats.org/drawingml/2006/table">
            <a:tbl>
              <a:tblPr/>
              <a:tblGrid>
                <a:gridCol w="425747">
                  <a:extLst>
                    <a:ext uri="{9D8B030D-6E8A-4147-A177-3AD203B41FA5}">
                      <a16:colId xmlns:a16="http://schemas.microsoft.com/office/drawing/2014/main" xmlns="" val="4091867616"/>
                    </a:ext>
                  </a:extLst>
                </a:gridCol>
                <a:gridCol w="831452">
                  <a:extLst>
                    <a:ext uri="{9D8B030D-6E8A-4147-A177-3AD203B41FA5}">
                      <a16:colId xmlns:a16="http://schemas.microsoft.com/office/drawing/2014/main" xmlns="" val="340622053"/>
                    </a:ext>
                  </a:extLst>
                </a:gridCol>
                <a:gridCol w="741112">
                  <a:extLst>
                    <a:ext uri="{9D8B030D-6E8A-4147-A177-3AD203B41FA5}">
                      <a16:colId xmlns:a16="http://schemas.microsoft.com/office/drawing/2014/main" xmlns="" val="2635179347"/>
                    </a:ext>
                  </a:extLst>
                </a:gridCol>
                <a:gridCol w="711547">
                  <a:extLst>
                    <a:ext uri="{9D8B030D-6E8A-4147-A177-3AD203B41FA5}">
                      <a16:colId xmlns:a16="http://schemas.microsoft.com/office/drawing/2014/main" xmlns="" val="2781025749"/>
                    </a:ext>
                  </a:extLst>
                </a:gridCol>
                <a:gridCol w="491447">
                  <a:extLst>
                    <a:ext uri="{9D8B030D-6E8A-4147-A177-3AD203B41FA5}">
                      <a16:colId xmlns:a16="http://schemas.microsoft.com/office/drawing/2014/main" xmlns="" val="3681269077"/>
                    </a:ext>
                  </a:extLst>
                </a:gridCol>
                <a:gridCol w="637632">
                  <a:extLst>
                    <a:ext uri="{9D8B030D-6E8A-4147-A177-3AD203B41FA5}">
                      <a16:colId xmlns:a16="http://schemas.microsoft.com/office/drawing/2014/main" xmlns="" val="3111404665"/>
                    </a:ext>
                  </a:extLst>
                </a:gridCol>
                <a:gridCol w="923435">
                  <a:extLst>
                    <a:ext uri="{9D8B030D-6E8A-4147-A177-3AD203B41FA5}">
                      <a16:colId xmlns:a16="http://schemas.microsoft.com/office/drawing/2014/main" xmlns="" val="1152845307"/>
                    </a:ext>
                  </a:extLst>
                </a:gridCol>
              </a:tblGrid>
              <a:tr h="276225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FFFFFF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순서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FFFFFF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컬럼</a:t>
                      </a:r>
                      <a:r>
                        <a:rPr lang="en-US" sz="900" b="1" kern="0" spc="0" dirty="0">
                          <a:solidFill>
                            <a:srgbClr val="FFFFFF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ID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>
                          <a:solidFill>
                            <a:srgbClr val="FFFFFF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컬럼명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>
                          <a:solidFill>
                            <a:srgbClr val="FFFFFF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형태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FFFFFF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길이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kern="0" spc="0" dirty="0">
                          <a:solidFill>
                            <a:srgbClr val="FFFFFF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NULL</a:t>
                      </a:r>
                    </a:p>
                  </a:txBody>
                  <a:tcPr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FFFFFF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비고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696050383"/>
                  </a:ext>
                </a:extLst>
              </a:tr>
              <a:tr h="308781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</a:t>
                      </a:r>
                    </a:p>
                  </a:txBody>
                  <a:tcPr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 dirty="0" err="1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idx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회원번호</a:t>
                      </a:r>
                    </a:p>
                  </a:txBody>
                  <a:tcPr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number</a:t>
                      </a:r>
                    </a:p>
                  </a:txBody>
                  <a:tcPr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10</a:t>
                      </a:r>
                    </a:p>
                  </a:txBody>
                  <a:tcPr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Not null</a:t>
                      </a:r>
                    </a:p>
                  </a:txBody>
                  <a:tcPr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Primary key</a:t>
                      </a:r>
                    </a:p>
                  </a:txBody>
                  <a:tcPr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109756382"/>
                  </a:ext>
                </a:extLst>
              </a:tr>
              <a:tr h="308781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</a:t>
                      </a:r>
                    </a:p>
                  </a:txBody>
                  <a:tcPr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id</a:t>
                      </a:r>
                    </a:p>
                  </a:txBody>
                  <a:tcPr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아이디</a:t>
                      </a:r>
                    </a:p>
                  </a:txBody>
                  <a:tcPr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083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varchar2</a:t>
                      </a:r>
                    </a:p>
                  </a:txBody>
                  <a:tcPr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100</a:t>
                      </a:r>
                    </a:p>
                  </a:txBody>
                  <a:tcPr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Not null</a:t>
                      </a:r>
                    </a:p>
                  </a:txBody>
                  <a:tcPr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278718701"/>
                  </a:ext>
                </a:extLst>
              </a:tr>
              <a:tr h="308781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3</a:t>
                      </a:r>
                    </a:p>
                  </a:txBody>
                  <a:tcPr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pw</a:t>
                      </a:r>
                    </a:p>
                  </a:txBody>
                  <a:tcPr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비밀번호</a:t>
                      </a:r>
                    </a:p>
                  </a:txBody>
                  <a:tcPr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083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varchar2</a:t>
                      </a:r>
                    </a:p>
                  </a:txBody>
                  <a:tcPr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100</a:t>
                      </a:r>
                    </a:p>
                  </a:txBody>
                  <a:tcPr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Not null</a:t>
                      </a:r>
                    </a:p>
                  </a:txBody>
                  <a:tcPr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052808134"/>
                  </a:ext>
                </a:extLst>
              </a:tr>
              <a:tr h="308781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4</a:t>
                      </a:r>
                    </a:p>
                  </a:txBody>
                  <a:tcPr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name</a:t>
                      </a:r>
                    </a:p>
                  </a:txBody>
                  <a:tcPr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이름</a:t>
                      </a:r>
                    </a:p>
                  </a:txBody>
                  <a:tcPr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083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varchar2</a:t>
                      </a:r>
                    </a:p>
                  </a:txBody>
                  <a:tcPr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20</a:t>
                      </a:r>
                    </a:p>
                  </a:txBody>
                  <a:tcPr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Not null</a:t>
                      </a:r>
                    </a:p>
                  </a:txBody>
                  <a:tcPr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142189943"/>
                  </a:ext>
                </a:extLst>
              </a:tr>
              <a:tr h="308781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5</a:t>
                      </a:r>
                    </a:p>
                  </a:txBody>
                  <a:tcPr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email</a:t>
                      </a:r>
                    </a:p>
                  </a:txBody>
                  <a:tcPr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이메일</a:t>
                      </a:r>
                    </a:p>
                  </a:txBody>
                  <a:tcPr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083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varchar2</a:t>
                      </a:r>
                    </a:p>
                  </a:txBody>
                  <a:tcPr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200</a:t>
                      </a:r>
                    </a:p>
                  </a:txBody>
                  <a:tcPr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Not null</a:t>
                      </a:r>
                    </a:p>
                  </a:txBody>
                  <a:tcPr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592030945"/>
                  </a:ext>
                </a:extLst>
              </a:tr>
              <a:tr h="308781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6</a:t>
                      </a:r>
                    </a:p>
                  </a:txBody>
                  <a:tcPr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tel</a:t>
                      </a:r>
                    </a:p>
                  </a:txBody>
                  <a:tcPr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전화번호</a:t>
                      </a:r>
                    </a:p>
                  </a:txBody>
                  <a:tcPr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083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varchar2</a:t>
                      </a:r>
                    </a:p>
                  </a:txBody>
                  <a:tcPr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20</a:t>
                      </a:r>
                    </a:p>
                  </a:txBody>
                  <a:tcPr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Not null</a:t>
                      </a:r>
                    </a:p>
                  </a:txBody>
                  <a:tcPr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377064419"/>
                  </a:ext>
                </a:extLst>
              </a:tr>
              <a:tr h="526744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7</a:t>
                      </a:r>
                    </a:p>
                  </a:txBody>
                  <a:tcPr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rentlist</a:t>
                      </a:r>
                    </a:p>
                  </a:txBody>
                  <a:tcPr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대여리스트</a:t>
                      </a:r>
                    </a:p>
                  </a:txBody>
                  <a:tcPr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083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varchar2</a:t>
                      </a:r>
                    </a:p>
                  </a:txBody>
                  <a:tcPr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1000</a:t>
                      </a:r>
                    </a:p>
                  </a:txBody>
                  <a:tcPr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default ‘0’</a:t>
                      </a:r>
                    </a:p>
                  </a:txBody>
                  <a:tcPr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082964723"/>
                  </a:ext>
                </a:extLst>
              </a:tr>
              <a:tr h="308781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8</a:t>
                      </a:r>
                    </a:p>
                  </a:txBody>
                  <a:tcPr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jangbaguni</a:t>
                      </a:r>
                    </a:p>
                  </a:txBody>
                  <a:tcPr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장바구니</a:t>
                      </a:r>
                    </a:p>
                  </a:txBody>
                  <a:tcPr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083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varchar2</a:t>
                      </a:r>
                    </a:p>
                  </a:txBody>
                  <a:tcPr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1000</a:t>
                      </a:r>
                    </a:p>
                  </a:txBody>
                  <a:tcPr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default ‘0’</a:t>
                      </a:r>
                    </a:p>
                  </a:txBody>
                  <a:tcPr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797336248"/>
                  </a:ext>
                </a:extLst>
              </a:tr>
              <a:tr h="308781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9</a:t>
                      </a:r>
                    </a:p>
                  </a:txBody>
                  <a:tcPr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genre</a:t>
                      </a:r>
                    </a:p>
                  </a:txBody>
                  <a:tcPr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장르</a:t>
                      </a:r>
                    </a:p>
                  </a:txBody>
                  <a:tcPr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083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varchar2</a:t>
                      </a:r>
                    </a:p>
                  </a:txBody>
                  <a:tcPr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500</a:t>
                      </a:r>
                    </a:p>
                  </a:txBody>
                  <a:tcPr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Not null</a:t>
                      </a:r>
                    </a:p>
                  </a:txBody>
                  <a:tcPr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0413242"/>
                  </a:ext>
                </a:extLst>
              </a:tr>
              <a:tr h="526744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10</a:t>
                      </a:r>
                    </a:p>
                  </a:txBody>
                  <a:tcPr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subdate</a:t>
                      </a:r>
                    </a:p>
                  </a:txBody>
                  <a:tcPr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구독신청일</a:t>
                      </a:r>
                    </a:p>
                  </a:txBody>
                  <a:tcPr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date</a:t>
                      </a:r>
                    </a:p>
                  </a:txBody>
                  <a:tcPr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454768213"/>
                  </a:ext>
                </a:extLst>
              </a:tr>
              <a:tr h="526744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11</a:t>
                      </a:r>
                    </a:p>
                  </a:txBody>
                  <a:tcPr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gubun</a:t>
                      </a:r>
                    </a:p>
                  </a:txBody>
                  <a:tcPr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관리자구분</a:t>
                      </a:r>
                    </a:p>
                  </a:txBody>
                  <a:tcPr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083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varchar2</a:t>
                      </a:r>
                    </a:p>
                  </a:txBody>
                  <a:tcPr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10</a:t>
                      </a:r>
                    </a:p>
                  </a:txBody>
                  <a:tcPr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default ‘cust’</a:t>
                      </a:r>
                    </a:p>
                  </a:txBody>
                  <a:tcPr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971128881"/>
                  </a:ext>
                </a:extLst>
              </a:tr>
              <a:tr h="308781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12</a:t>
                      </a:r>
                    </a:p>
                  </a:txBody>
                  <a:tcPr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card</a:t>
                      </a:r>
                    </a:p>
                  </a:txBody>
                  <a:tcPr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카드번호</a:t>
                      </a:r>
                    </a:p>
                  </a:txBody>
                  <a:tcPr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varchar2</a:t>
                      </a:r>
                    </a:p>
                  </a:txBody>
                  <a:tcPr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50</a:t>
                      </a:r>
                    </a:p>
                  </a:txBody>
                  <a:tcPr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default ‘0’</a:t>
                      </a:r>
                    </a:p>
                  </a:txBody>
                  <a:tcPr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909526996"/>
                  </a:ext>
                </a:extLst>
              </a:tr>
              <a:tr h="308781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13</a:t>
                      </a:r>
                    </a:p>
                  </a:txBody>
                  <a:tcPr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cvc</a:t>
                      </a:r>
                    </a:p>
                  </a:txBody>
                  <a:tcPr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cvc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번호</a:t>
                      </a:r>
                    </a:p>
                  </a:txBody>
                  <a:tcPr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varchar2</a:t>
                      </a:r>
                    </a:p>
                  </a:txBody>
                  <a:tcPr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3</a:t>
                      </a:r>
                    </a:p>
                  </a:txBody>
                  <a:tcPr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default ‘0’</a:t>
                      </a:r>
                    </a:p>
                  </a:txBody>
                  <a:tcPr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56095004"/>
                  </a:ext>
                </a:extLst>
              </a:tr>
              <a:tr h="308781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14</a:t>
                      </a:r>
                    </a:p>
                  </a:txBody>
                  <a:tcPr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bank</a:t>
                      </a:r>
                    </a:p>
                  </a:txBody>
                  <a:tcPr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계좌번호</a:t>
                      </a:r>
                    </a:p>
                  </a:txBody>
                  <a:tcPr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varchar2</a:t>
                      </a:r>
                    </a:p>
                  </a:txBody>
                  <a:tcPr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50</a:t>
                      </a:r>
                    </a:p>
                  </a:txBody>
                  <a:tcPr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default ‘0’</a:t>
                      </a:r>
                    </a:p>
                  </a:txBody>
                  <a:tcPr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375465263"/>
                  </a:ext>
                </a:extLst>
              </a:tr>
              <a:tr h="308781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15</a:t>
                      </a:r>
                    </a:p>
                  </a:txBody>
                  <a:tcPr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bankpw</a:t>
                      </a:r>
                    </a:p>
                  </a:txBody>
                  <a:tcPr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계좌비번</a:t>
                      </a:r>
                    </a:p>
                  </a:txBody>
                  <a:tcPr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varchar2</a:t>
                      </a:r>
                    </a:p>
                  </a:txBody>
                  <a:tcPr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</a:t>
                      </a:r>
                    </a:p>
                  </a:txBody>
                  <a:tcPr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default ‘0’</a:t>
                      </a:r>
                    </a:p>
                  </a:txBody>
                  <a:tcPr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971515288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1B7561F8-9FEB-4856-808E-50D3A693EA98}"/>
              </a:ext>
            </a:extLst>
          </p:cNvPr>
          <p:cNvSpPr txBox="1"/>
          <p:nvPr/>
        </p:nvSpPr>
        <p:spPr>
          <a:xfrm>
            <a:off x="2667582" y="3913617"/>
            <a:ext cx="18310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Comments TABLE</a:t>
            </a:r>
            <a:endParaRPr lang="ko-KR" altLang="en-US" dirty="0"/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xmlns="" id="{F59478B3-A1DD-4EAA-84DC-680A38F23F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3119881"/>
              </p:ext>
            </p:extLst>
          </p:nvPr>
        </p:nvGraphicFramePr>
        <p:xfrm>
          <a:off x="1318214" y="4266711"/>
          <a:ext cx="4735588" cy="2243563"/>
        </p:xfrm>
        <a:graphic>
          <a:graphicData uri="http://schemas.openxmlformats.org/drawingml/2006/table">
            <a:tbl>
              <a:tblPr/>
              <a:tblGrid>
                <a:gridCol w="426179">
                  <a:extLst>
                    <a:ext uri="{9D8B030D-6E8A-4147-A177-3AD203B41FA5}">
                      <a16:colId xmlns:a16="http://schemas.microsoft.com/office/drawing/2014/main" xmlns="" val="1125259597"/>
                    </a:ext>
                  </a:extLst>
                </a:gridCol>
                <a:gridCol w="768901">
                  <a:extLst>
                    <a:ext uri="{9D8B030D-6E8A-4147-A177-3AD203B41FA5}">
                      <a16:colId xmlns:a16="http://schemas.microsoft.com/office/drawing/2014/main" xmlns="" val="1948212570"/>
                    </a:ext>
                  </a:extLst>
                </a:gridCol>
                <a:gridCol w="885055">
                  <a:extLst>
                    <a:ext uri="{9D8B030D-6E8A-4147-A177-3AD203B41FA5}">
                      <a16:colId xmlns:a16="http://schemas.microsoft.com/office/drawing/2014/main" xmlns="" val="2134460452"/>
                    </a:ext>
                  </a:extLst>
                </a:gridCol>
                <a:gridCol w="659919">
                  <a:extLst>
                    <a:ext uri="{9D8B030D-6E8A-4147-A177-3AD203B41FA5}">
                      <a16:colId xmlns:a16="http://schemas.microsoft.com/office/drawing/2014/main" xmlns="" val="379657138"/>
                    </a:ext>
                  </a:extLst>
                </a:gridCol>
                <a:gridCol w="449124">
                  <a:extLst>
                    <a:ext uri="{9D8B030D-6E8A-4147-A177-3AD203B41FA5}">
                      <a16:colId xmlns:a16="http://schemas.microsoft.com/office/drawing/2014/main" xmlns="" val="917924386"/>
                    </a:ext>
                  </a:extLst>
                </a:gridCol>
                <a:gridCol w="583919">
                  <a:extLst>
                    <a:ext uri="{9D8B030D-6E8A-4147-A177-3AD203B41FA5}">
                      <a16:colId xmlns:a16="http://schemas.microsoft.com/office/drawing/2014/main" xmlns="" val="2136270094"/>
                    </a:ext>
                  </a:extLst>
                </a:gridCol>
                <a:gridCol w="962491">
                  <a:extLst>
                    <a:ext uri="{9D8B030D-6E8A-4147-A177-3AD203B41FA5}">
                      <a16:colId xmlns:a16="http://schemas.microsoft.com/office/drawing/2014/main" xmlns="" val="3209285740"/>
                    </a:ext>
                  </a:extLst>
                </a:gridCol>
              </a:tblGrid>
              <a:tr h="243463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FFFFFF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순서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>
                          <a:solidFill>
                            <a:srgbClr val="FFFFFF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컬럼</a:t>
                      </a:r>
                      <a:r>
                        <a:rPr lang="en-US" sz="900" b="1" kern="0" spc="0">
                          <a:solidFill>
                            <a:srgbClr val="FFFFFF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ID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 err="1">
                          <a:solidFill>
                            <a:srgbClr val="FFFFFF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컬럼명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FFFFFF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형태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FFFFFF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길이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kern="0" spc="0">
                          <a:solidFill>
                            <a:srgbClr val="FFFFFF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NULL</a:t>
                      </a: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>
                          <a:solidFill>
                            <a:srgbClr val="FFFFFF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비고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057991015"/>
                  </a:ext>
                </a:extLst>
              </a:tr>
              <a:tr h="243463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</a:t>
                      </a:r>
                    </a:p>
                  </a:txBody>
                  <a:tcPr marL="0" marR="0" marT="0" marB="0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 dirty="0" err="1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idx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댓글번호</a:t>
                      </a: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Number</a:t>
                      </a: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10</a:t>
                      </a: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Not null</a:t>
                      </a: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Primary key</a:t>
                      </a: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17715438"/>
                  </a:ext>
                </a:extLst>
              </a:tr>
              <a:tr h="243463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</a:t>
                      </a:r>
                    </a:p>
                  </a:txBody>
                  <a:tcPr marL="0" marR="0" marT="0" marB="0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book_idx</a:t>
                      </a: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책고유번호</a:t>
                      </a: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Number </a:t>
                      </a: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Not null</a:t>
                      </a: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410112182"/>
                  </a:ext>
                </a:extLst>
              </a:tr>
              <a:tr h="243463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3</a:t>
                      </a:r>
                    </a:p>
                  </a:txBody>
                  <a:tcPr marL="0" marR="0" marT="0" marB="0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 dirty="0" err="1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member_id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 err="1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작성자아이디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Varchar2</a:t>
                      </a: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Not null</a:t>
                      </a: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95742072"/>
                  </a:ext>
                </a:extLst>
              </a:tr>
              <a:tr h="243463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4</a:t>
                      </a:r>
                    </a:p>
                  </a:txBody>
                  <a:tcPr marL="0" marR="0" marT="0" marB="0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contents</a:t>
                      </a: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댓글내용</a:t>
                      </a: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Varchar2</a:t>
                      </a: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4000</a:t>
                      </a: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Not null</a:t>
                      </a: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984861010"/>
                  </a:ext>
                </a:extLst>
              </a:tr>
              <a:tr h="243463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5</a:t>
                      </a:r>
                    </a:p>
                  </a:txBody>
                  <a:tcPr marL="0" marR="0" marT="0" marB="0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Score </a:t>
                      </a: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별점</a:t>
                      </a: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number</a:t>
                      </a: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default 0</a:t>
                      </a: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111686239"/>
                  </a:ext>
                </a:extLst>
              </a:tr>
              <a:tr h="295859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6</a:t>
                      </a:r>
                    </a:p>
                  </a:txBody>
                  <a:tcPr marL="0" marR="0" marT="0" marB="0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regdate</a:t>
                      </a: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댓글등록날짜</a:t>
                      </a: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date</a:t>
                      </a: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default sysdate</a:t>
                      </a: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739279108"/>
                  </a:ext>
                </a:extLst>
              </a:tr>
              <a:tr h="243463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7</a:t>
                      </a:r>
                    </a:p>
                  </a:txBody>
                  <a:tcPr marL="0" marR="0" marT="0" marB="0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good</a:t>
                      </a: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좋아요</a:t>
                      </a: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number</a:t>
                      </a: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default 0</a:t>
                      </a: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723904174"/>
                  </a:ext>
                </a:extLst>
              </a:tr>
              <a:tr h="243463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8</a:t>
                      </a:r>
                    </a:p>
                  </a:txBody>
                  <a:tcPr marL="0" marR="0" marT="0" marB="0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bad</a:t>
                      </a: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싫어요</a:t>
                      </a: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number</a:t>
                      </a: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default 0</a:t>
                      </a: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889200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87686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85A99ED6-E178-42D7-BEDB-6750BE745DE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7860" y="-50118"/>
            <a:ext cx="1440000" cy="1440000"/>
          </a:xfrm>
          <a:prstGeom prst="rect">
            <a:avLst/>
          </a:prstGeom>
        </p:spPr>
      </p:pic>
      <p:sp>
        <p:nvSpPr>
          <p:cNvPr id="22" name="Rectangle 51"/>
          <p:cNvSpPr/>
          <p:nvPr/>
        </p:nvSpPr>
        <p:spPr>
          <a:xfrm>
            <a:off x="770808" y="559459"/>
            <a:ext cx="70971" cy="62805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>
              <a:cs typeface="+mn-ea"/>
              <a:sym typeface="+mn-lt"/>
            </a:endParaRPr>
          </a:p>
        </p:txBody>
      </p:sp>
      <p:sp>
        <p:nvSpPr>
          <p:cNvPr id="18" name="TextBox 49">
            <a:extLst>
              <a:ext uri="{FF2B5EF4-FFF2-40B4-BE49-F238E27FC236}">
                <a16:creationId xmlns:a16="http://schemas.microsoft.com/office/drawing/2014/main" xmlns="" id="{BE25D2A2-9616-4FE7-9D72-727886586CB3}"/>
              </a:ext>
            </a:extLst>
          </p:cNvPr>
          <p:cNvSpPr txBox="1"/>
          <p:nvPr/>
        </p:nvSpPr>
        <p:spPr>
          <a:xfrm>
            <a:off x="911070" y="838036"/>
            <a:ext cx="7691655" cy="387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ja-JP" altLang="en-US" sz="2400" dirty="0"/>
              <a:t>テーブルの明細書</a:t>
            </a:r>
            <a:r>
              <a:rPr lang="en-US" altLang="ko-KR" sz="2400" dirty="0" smtClean="0">
                <a:solidFill>
                  <a:schemeClr val="tx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ea"/>
                <a:sym typeface="+mn-lt"/>
              </a:rPr>
              <a:t>( </a:t>
            </a:r>
            <a:r>
              <a:rPr lang="en-US" altLang="ko-KR" sz="2400" dirty="0">
                <a:solidFill>
                  <a:schemeClr val="tx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ea"/>
                <a:sym typeface="+mn-lt"/>
              </a:rPr>
              <a:t>3 / 3 )</a:t>
            </a:r>
            <a:endParaRPr lang="en-US" sz="2400" dirty="0">
              <a:solidFill>
                <a:schemeClr val="tx2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ea"/>
              <a:sym typeface="+mn-lt"/>
            </a:endParaRPr>
          </a:p>
        </p:txBody>
      </p:sp>
      <p:sp>
        <p:nvSpPr>
          <p:cNvPr id="19" name="TextBox 50">
            <a:extLst>
              <a:ext uri="{FF2B5EF4-FFF2-40B4-BE49-F238E27FC236}">
                <a16:creationId xmlns:a16="http://schemas.microsoft.com/office/drawing/2014/main" xmlns="" id="{C6C7CD5A-4B06-4561-90EB-10A80ACDA686}"/>
              </a:ext>
            </a:extLst>
          </p:cNvPr>
          <p:cNvSpPr txBox="1"/>
          <p:nvPr/>
        </p:nvSpPr>
        <p:spPr>
          <a:xfrm>
            <a:off x="911070" y="537560"/>
            <a:ext cx="43780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ea"/>
                <a:sym typeface="+mn-lt"/>
              </a:rPr>
              <a:t>ForYou</a:t>
            </a:r>
            <a:r>
              <a:rPr lang="en-US" altLang="ko-KR" sz="1400" dirty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ea"/>
                <a:sym typeface="+mn-lt"/>
              </a:rPr>
              <a:t> books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E86B119E-E317-4683-A67D-AC1BF0F432FB}"/>
              </a:ext>
            </a:extLst>
          </p:cNvPr>
          <p:cNvSpPr txBox="1"/>
          <p:nvPr/>
        </p:nvSpPr>
        <p:spPr>
          <a:xfrm>
            <a:off x="2750694" y="1239857"/>
            <a:ext cx="16648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Publisher TABLE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B73D9798-1C5F-44A7-ABCA-4AA353BF9194}"/>
              </a:ext>
            </a:extLst>
          </p:cNvPr>
          <p:cNvSpPr txBox="1"/>
          <p:nvPr/>
        </p:nvSpPr>
        <p:spPr>
          <a:xfrm>
            <a:off x="7879985" y="1239857"/>
            <a:ext cx="15958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Bigdata</a:t>
            </a:r>
            <a:r>
              <a:rPr lang="ko-KR" altLang="en-US" dirty="0"/>
              <a:t>  </a:t>
            </a:r>
            <a:r>
              <a:rPr lang="en-US" altLang="ko-KR" dirty="0"/>
              <a:t>TABLE</a:t>
            </a:r>
            <a:endParaRPr lang="ko-KR" altLang="en-US" dirty="0"/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xmlns="" id="{08C46FBB-8746-492A-95F5-88BFF98242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5906652"/>
              </p:ext>
            </p:extLst>
          </p:nvPr>
        </p:nvGraphicFramePr>
        <p:xfrm>
          <a:off x="1219789" y="1601164"/>
          <a:ext cx="4726625" cy="2688028"/>
        </p:xfrm>
        <a:graphic>
          <a:graphicData uri="http://schemas.openxmlformats.org/drawingml/2006/table">
            <a:tbl>
              <a:tblPr/>
              <a:tblGrid>
                <a:gridCol w="471805">
                  <a:extLst>
                    <a:ext uri="{9D8B030D-6E8A-4147-A177-3AD203B41FA5}">
                      <a16:colId xmlns:a16="http://schemas.microsoft.com/office/drawing/2014/main" xmlns="" val="180421653"/>
                    </a:ext>
                  </a:extLst>
                </a:gridCol>
                <a:gridCol w="665480">
                  <a:extLst>
                    <a:ext uri="{9D8B030D-6E8A-4147-A177-3AD203B41FA5}">
                      <a16:colId xmlns:a16="http://schemas.microsoft.com/office/drawing/2014/main" xmlns="" val="1970592700"/>
                    </a:ext>
                  </a:extLst>
                </a:gridCol>
                <a:gridCol w="852805">
                  <a:extLst>
                    <a:ext uri="{9D8B030D-6E8A-4147-A177-3AD203B41FA5}">
                      <a16:colId xmlns:a16="http://schemas.microsoft.com/office/drawing/2014/main" xmlns="" val="3699070995"/>
                    </a:ext>
                  </a:extLst>
                </a:gridCol>
                <a:gridCol w="730568">
                  <a:extLst>
                    <a:ext uri="{9D8B030D-6E8A-4147-A177-3AD203B41FA5}">
                      <a16:colId xmlns:a16="http://schemas.microsoft.com/office/drawing/2014/main" xmlns="" val="2663344335"/>
                    </a:ext>
                  </a:extLst>
                </a:gridCol>
                <a:gridCol w="471805">
                  <a:extLst>
                    <a:ext uri="{9D8B030D-6E8A-4147-A177-3AD203B41FA5}">
                      <a16:colId xmlns:a16="http://schemas.microsoft.com/office/drawing/2014/main" xmlns="" val="3924467105"/>
                    </a:ext>
                  </a:extLst>
                </a:gridCol>
                <a:gridCol w="646431">
                  <a:extLst>
                    <a:ext uri="{9D8B030D-6E8A-4147-A177-3AD203B41FA5}">
                      <a16:colId xmlns:a16="http://schemas.microsoft.com/office/drawing/2014/main" xmlns="" val="4203317688"/>
                    </a:ext>
                  </a:extLst>
                </a:gridCol>
                <a:gridCol w="887731">
                  <a:extLst>
                    <a:ext uri="{9D8B030D-6E8A-4147-A177-3AD203B41FA5}">
                      <a16:colId xmlns:a16="http://schemas.microsoft.com/office/drawing/2014/main" xmlns="" val="2523883558"/>
                    </a:ext>
                  </a:extLst>
                </a:gridCol>
              </a:tblGrid>
              <a:tr h="242553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FFFFFF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순서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FFFFFF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컬럼</a:t>
                      </a:r>
                      <a:r>
                        <a:rPr lang="en-US" sz="900" b="1" kern="0" spc="0" dirty="0">
                          <a:solidFill>
                            <a:srgbClr val="FFFFFF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ID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>
                          <a:solidFill>
                            <a:srgbClr val="FFFFFF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컬럼명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FFFFFF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형태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>
                          <a:solidFill>
                            <a:srgbClr val="FFFFFF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길이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kern="0" spc="0">
                          <a:solidFill>
                            <a:srgbClr val="FFFFFF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NULL</a:t>
                      </a: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FFFFFF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비고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884376535"/>
                  </a:ext>
                </a:extLst>
              </a:tr>
              <a:tr h="295163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</a:t>
                      </a:r>
                    </a:p>
                  </a:txBody>
                  <a:tcPr marL="0" marR="0" marT="0" marB="0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 dirty="0" err="1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idx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출판사번호</a:t>
                      </a: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number</a:t>
                      </a: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10</a:t>
                      </a: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Not null</a:t>
                      </a: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Primary key</a:t>
                      </a: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18647194"/>
                  </a:ext>
                </a:extLst>
              </a:tr>
              <a:tr h="242553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</a:t>
                      </a:r>
                    </a:p>
                  </a:txBody>
                  <a:tcPr marL="0" marR="0" marT="0" marB="0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id</a:t>
                      </a: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아이디</a:t>
                      </a: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083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varchar2</a:t>
                      </a: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100</a:t>
                      </a: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Not null</a:t>
                      </a: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17499642"/>
                  </a:ext>
                </a:extLst>
              </a:tr>
              <a:tr h="242553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3</a:t>
                      </a:r>
                    </a:p>
                  </a:txBody>
                  <a:tcPr marL="0" marR="0" marT="0" marB="0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pw</a:t>
                      </a: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비밀번호</a:t>
                      </a: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083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varchar2</a:t>
                      </a: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100</a:t>
                      </a: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Not null</a:t>
                      </a: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156099076"/>
                  </a:ext>
                </a:extLst>
              </a:tr>
              <a:tr h="242553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4</a:t>
                      </a:r>
                    </a:p>
                  </a:txBody>
                  <a:tcPr marL="0" marR="0" marT="0" marB="0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name</a:t>
                      </a: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이름</a:t>
                      </a: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083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varchar2</a:t>
                      </a: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20</a:t>
                      </a: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Not null</a:t>
                      </a: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98149156"/>
                  </a:ext>
                </a:extLst>
              </a:tr>
              <a:tr h="242553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5</a:t>
                      </a:r>
                    </a:p>
                  </a:txBody>
                  <a:tcPr marL="0" marR="0" marT="0" marB="0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email</a:t>
                      </a: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이메일</a:t>
                      </a: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083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varchar2</a:t>
                      </a: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200</a:t>
                      </a: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Not null</a:t>
                      </a: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057437815"/>
                  </a:ext>
                </a:extLst>
              </a:tr>
              <a:tr h="295025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6</a:t>
                      </a:r>
                    </a:p>
                  </a:txBody>
                  <a:tcPr marL="0" marR="0" marT="0" marB="0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subdate</a:t>
                      </a: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구독신청일</a:t>
                      </a: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date</a:t>
                      </a: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230475145"/>
                  </a:ext>
                </a:extLst>
              </a:tr>
              <a:tr h="295025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7</a:t>
                      </a:r>
                    </a:p>
                  </a:txBody>
                  <a:tcPr marL="0" marR="0" marT="0" marB="0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bno</a:t>
                      </a: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사업자번호</a:t>
                      </a: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083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varchar2</a:t>
                      </a: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30</a:t>
                      </a: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Not null</a:t>
                      </a: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00567866"/>
                  </a:ext>
                </a:extLst>
              </a:tr>
              <a:tr h="295025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8</a:t>
                      </a:r>
                    </a:p>
                  </a:txBody>
                  <a:tcPr marL="0" marR="0" marT="0" marB="0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bfile</a:t>
                      </a: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사업자파일</a:t>
                      </a: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083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varchar2</a:t>
                      </a: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1000</a:t>
                      </a: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Not null</a:t>
                      </a: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320273428"/>
                  </a:ext>
                </a:extLst>
              </a:tr>
              <a:tr h="295025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9</a:t>
                      </a:r>
                    </a:p>
                  </a:txBody>
                  <a:tcPr marL="0" marR="0" marT="0" marB="0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agree</a:t>
                      </a: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관리자승인</a:t>
                      </a: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number</a:t>
                      </a: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4</a:t>
                      </a: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default 1</a:t>
                      </a: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66851145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xmlns="" id="{71CD56FB-89EE-452F-B04B-A1C626366C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8511126"/>
              </p:ext>
            </p:extLst>
          </p:nvPr>
        </p:nvGraphicFramePr>
        <p:xfrm>
          <a:off x="6477304" y="1601164"/>
          <a:ext cx="4401186" cy="4629990"/>
        </p:xfrm>
        <a:graphic>
          <a:graphicData uri="http://schemas.openxmlformats.org/drawingml/2006/table">
            <a:tbl>
              <a:tblPr/>
              <a:tblGrid>
                <a:gridCol w="411480">
                  <a:extLst>
                    <a:ext uri="{9D8B030D-6E8A-4147-A177-3AD203B41FA5}">
                      <a16:colId xmlns:a16="http://schemas.microsoft.com/office/drawing/2014/main" xmlns="" val="2499689750"/>
                    </a:ext>
                  </a:extLst>
                </a:gridCol>
                <a:gridCol w="898843">
                  <a:extLst>
                    <a:ext uri="{9D8B030D-6E8A-4147-A177-3AD203B41FA5}">
                      <a16:colId xmlns:a16="http://schemas.microsoft.com/office/drawing/2014/main" xmlns="" val="3105498710"/>
                    </a:ext>
                  </a:extLst>
                </a:gridCol>
                <a:gridCol w="614680">
                  <a:extLst>
                    <a:ext uri="{9D8B030D-6E8A-4147-A177-3AD203B41FA5}">
                      <a16:colId xmlns:a16="http://schemas.microsoft.com/office/drawing/2014/main" xmlns="" val="2507888496"/>
                    </a:ext>
                  </a:extLst>
                </a:gridCol>
                <a:gridCol w="621031">
                  <a:extLst>
                    <a:ext uri="{9D8B030D-6E8A-4147-A177-3AD203B41FA5}">
                      <a16:colId xmlns:a16="http://schemas.microsoft.com/office/drawing/2014/main" xmlns="" val="2499433900"/>
                    </a:ext>
                  </a:extLst>
                </a:gridCol>
                <a:gridCol w="411480">
                  <a:extLst>
                    <a:ext uri="{9D8B030D-6E8A-4147-A177-3AD203B41FA5}">
                      <a16:colId xmlns:a16="http://schemas.microsoft.com/office/drawing/2014/main" xmlns="" val="2656987794"/>
                    </a:ext>
                  </a:extLst>
                </a:gridCol>
                <a:gridCol w="616267">
                  <a:extLst>
                    <a:ext uri="{9D8B030D-6E8A-4147-A177-3AD203B41FA5}">
                      <a16:colId xmlns:a16="http://schemas.microsoft.com/office/drawing/2014/main" xmlns="" val="1207505648"/>
                    </a:ext>
                  </a:extLst>
                </a:gridCol>
                <a:gridCol w="827405">
                  <a:extLst>
                    <a:ext uri="{9D8B030D-6E8A-4147-A177-3AD203B41FA5}">
                      <a16:colId xmlns:a16="http://schemas.microsoft.com/office/drawing/2014/main" xmlns="" val="1112655392"/>
                    </a:ext>
                  </a:extLst>
                </a:gridCol>
              </a:tblGrid>
              <a:tr h="292094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FFFFFF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순서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FFFFFF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컬럼</a:t>
                      </a:r>
                      <a:r>
                        <a:rPr lang="en-US" sz="900" b="1" kern="0" spc="0" dirty="0">
                          <a:solidFill>
                            <a:srgbClr val="FFFFFF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ID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>
                          <a:solidFill>
                            <a:srgbClr val="FFFFFF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컬럼명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>
                          <a:solidFill>
                            <a:srgbClr val="FFFFFF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형태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>
                          <a:solidFill>
                            <a:srgbClr val="FFFFFF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길이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kern="0" spc="0">
                          <a:solidFill>
                            <a:srgbClr val="FFFFFF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NULL</a:t>
                      </a:r>
                    </a:p>
                  </a:txBody>
                  <a:tcPr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FFFFFF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비고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143326684"/>
                  </a:ext>
                </a:extLst>
              </a:tr>
              <a:tr h="292094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</a:t>
                      </a:r>
                    </a:p>
                  </a:txBody>
                  <a:tcPr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 dirty="0" err="1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idx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회원번호</a:t>
                      </a:r>
                    </a:p>
                  </a:txBody>
                  <a:tcPr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number</a:t>
                      </a:r>
                    </a:p>
                  </a:txBody>
                  <a:tcPr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10</a:t>
                      </a:r>
                    </a:p>
                  </a:txBody>
                  <a:tcPr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Not null</a:t>
                      </a:r>
                    </a:p>
                  </a:txBody>
                  <a:tcPr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Primary key</a:t>
                      </a:r>
                    </a:p>
                  </a:txBody>
                  <a:tcPr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550477059"/>
                  </a:ext>
                </a:extLst>
              </a:tr>
              <a:tr h="251879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</a:t>
                      </a:r>
                    </a:p>
                  </a:txBody>
                  <a:tcPr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sf</a:t>
                      </a:r>
                    </a:p>
                  </a:txBody>
                  <a:tcPr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sf</a:t>
                      </a:r>
                    </a:p>
                  </a:txBody>
                  <a:tcPr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number</a:t>
                      </a:r>
                    </a:p>
                  </a:txBody>
                  <a:tcPr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3</a:t>
                      </a:r>
                    </a:p>
                  </a:txBody>
                  <a:tcPr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default 0</a:t>
                      </a:r>
                    </a:p>
                  </a:txBody>
                  <a:tcPr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359071357"/>
                  </a:ext>
                </a:extLst>
              </a:tr>
              <a:tr h="332310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3</a:t>
                      </a:r>
                    </a:p>
                  </a:txBody>
                  <a:tcPr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af</a:t>
                      </a:r>
                    </a:p>
                  </a:txBody>
                  <a:tcPr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무협</a:t>
                      </a:r>
                    </a:p>
                  </a:txBody>
                  <a:tcPr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number</a:t>
                      </a:r>
                    </a:p>
                  </a:txBody>
                  <a:tcPr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3</a:t>
                      </a:r>
                    </a:p>
                  </a:txBody>
                  <a:tcPr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default 0</a:t>
                      </a:r>
                    </a:p>
                  </a:txBody>
                  <a:tcPr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715082249"/>
                  </a:ext>
                </a:extLst>
              </a:tr>
              <a:tr h="292094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4</a:t>
                      </a:r>
                    </a:p>
                  </a:txBody>
                  <a:tcPr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humanities</a:t>
                      </a:r>
                    </a:p>
                  </a:txBody>
                  <a:tcPr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인문</a:t>
                      </a:r>
                    </a:p>
                  </a:txBody>
                  <a:tcPr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number</a:t>
                      </a:r>
                    </a:p>
                  </a:txBody>
                  <a:tcPr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3</a:t>
                      </a:r>
                    </a:p>
                  </a:txBody>
                  <a:tcPr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default 0</a:t>
                      </a:r>
                    </a:p>
                  </a:txBody>
                  <a:tcPr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396004175"/>
                  </a:ext>
                </a:extLst>
              </a:tr>
              <a:tr h="292094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5</a:t>
                      </a:r>
                    </a:p>
                  </a:txBody>
                  <a:tcPr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economic</a:t>
                      </a:r>
                    </a:p>
                  </a:txBody>
                  <a:tcPr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경제경영</a:t>
                      </a:r>
                    </a:p>
                  </a:txBody>
                  <a:tcPr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number</a:t>
                      </a:r>
                    </a:p>
                  </a:txBody>
                  <a:tcPr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3</a:t>
                      </a:r>
                    </a:p>
                  </a:txBody>
                  <a:tcPr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default 0</a:t>
                      </a:r>
                    </a:p>
                  </a:txBody>
                  <a:tcPr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97568368"/>
                  </a:ext>
                </a:extLst>
              </a:tr>
              <a:tr h="292094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6</a:t>
                      </a:r>
                    </a:p>
                  </a:txBody>
                  <a:tcPr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romance</a:t>
                      </a:r>
                    </a:p>
                  </a:txBody>
                  <a:tcPr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로맨스</a:t>
                      </a:r>
                    </a:p>
                  </a:txBody>
                  <a:tcPr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number</a:t>
                      </a:r>
                    </a:p>
                  </a:txBody>
                  <a:tcPr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3</a:t>
                      </a:r>
                    </a:p>
                  </a:txBody>
                  <a:tcPr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default 0</a:t>
                      </a:r>
                    </a:p>
                  </a:txBody>
                  <a:tcPr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584008310"/>
                  </a:ext>
                </a:extLst>
              </a:tr>
              <a:tr h="292094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7</a:t>
                      </a:r>
                    </a:p>
                  </a:txBody>
                  <a:tcPr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novel</a:t>
                      </a:r>
                    </a:p>
                  </a:txBody>
                  <a:tcPr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소설</a:t>
                      </a:r>
                    </a:p>
                  </a:txBody>
                  <a:tcPr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number</a:t>
                      </a:r>
                    </a:p>
                  </a:txBody>
                  <a:tcPr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3</a:t>
                      </a:r>
                    </a:p>
                  </a:txBody>
                  <a:tcPr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default 0</a:t>
                      </a:r>
                    </a:p>
                  </a:txBody>
                  <a:tcPr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12485730"/>
                  </a:ext>
                </a:extLst>
              </a:tr>
              <a:tr h="292094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8</a:t>
                      </a:r>
                    </a:p>
                  </a:txBody>
                  <a:tcPr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development</a:t>
                      </a:r>
                    </a:p>
                  </a:txBody>
                  <a:tcPr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자기계발</a:t>
                      </a:r>
                    </a:p>
                  </a:txBody>
                  <a:tcPr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number</a:t>
                      </a:r>
                    </a:p>
                  </a:txBody>
                  <a:tcPr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3</a:t>
                      </a:r>
                    </a:p>
                  </a:txBody>
                  <a:tcPr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default 0</a:t>
                      </a:r>
                    </a:p>
                  </a:txBody>
                  <a:tcPr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67767219"/>
                  </a:ext>
                </a:extLst>
              </a:tr>
              <a:tr h="292094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9</a:t>
                      </a:r>
                    </a:p>
                  </a:txBody>
                  <a:tcPr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health</a:t>
                      </a:r>
                    </a:p>
                  </a:txBody>
                  <a:tcPr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건강생활</a:t>
                      </a:r>
                    </a:p>
                  </a:txBody>
                  <a:tcPr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number</a:t>
                      </a:r>
                    </a:p>
                  </a:txBody>
                  <a:tcPr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3</a:t>
                      </a:r>
                    </a:p>
                  </a:txBody>
                  <a:tcPr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default 0</a:t>
                      </a:r>
                    </a:p>
                  </a:txBody>
                  <a:tcPr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689872276"/>
                  </a:ext>
                </a:extLst>
              </a:tr>
              <a:tr h="292094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10</a:t>
                      </a:r>
                    </a:p>
                  </a:txBody>
                  <a:tcPr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finance</a:t>
                      </a:r>
                    </a:p>
                  </a:txBody>
                  <a:tcPr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금융</a:t>
                      </a:r>
                    </a:p>
                  </a:txBody>
                  <a:tcPr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number</a:t>
                      </a:r>
                    </a:p>
                  </a:txBody>
                  <a:tcPr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3</a:t>
                      </a:r>
                    </a:p>
                  </a:txBody>
                  <a:tcPr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default 0</a:t>
                      </a:r>
                    </a:p>
                  </a:txBody>
                  <a:tcPr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11003145"/>
                  </a:ext>
                </a:extLst>
              </a:tr>
              <a:tr h="292094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11</a:t>
                      </a:r>
                    </a:p>
                  </a:txBody>
                  <a:tcPr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travel</a:t>
                      </a:r>
                    </a:p>
                  </a:txBody>
                  <a:tcPr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여행</a:t>
                      </a:r>
                    </a:p>
                  </a:txBody>
                  <a:tcPr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number</a:t>
                      </a:r>
                    </a:p>
                  </a:txBody>
                  <a:tcPr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3</a:t>
                      </a:r>
                    </a:p>
                  </a:txBody>
                  <a:tcPr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default 0</a:t>
                      </a:r>
                    </a:p>
                  </a:txBody>
                  <a:tcPr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889242396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98DE62AA-C2E9-4C54-8D4C-FD8FDCF99DB0}"/>
              </a:ext>
            </a:extLst>
          </p:cNvPr>
          <p:cNvSpPr txBox="1"/>
          <p:nvPr/>
        </p:nvSpPr>
        <p:spPr>
          <a:xfrm>
            <a:off x="2760879" y="4347296"/>
            <a:ext cx="16444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Request</a:t>
            </a:r>
            <a:r>
              <a:rPr lang="ko-KR" altLang="en-US" dirty="0"/>
              <a:t>  </a:t>
            </a:r>
            <a:r>
              <a:rPr lang="en-US" altLang="ko-KR" dirty="0"/>
              <a:t>TABLE</a:t>
            </a:r>
            <a:endParaRPr lang="ko-KR" altLang="en-US" dirty="0"/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xmlns="" id="{D7202DA5-9F91-47C6-9EA6-AC3267F459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6197980"/>
              </p:ext>
            </p:extLst>
          </p:nvPr>
        </p:nvGraphicFramePr>
        <p:xfrm>
          <a:off x="1165811" y="4727590"/>
          <a:ext cx="4834572" cy="1940424"/>
        </p:xfrm>
        <a:graphic>
          <a:graphicData uri="http://schemas.openxmlformats.org/drawingml/2006/table">
            <a:tbl>
              <a:tblPr/>
              <a:tblGrid>
                <a:gridCol w="411480">
                  <a:extLst>
                    <a:ext uri="{9D8B030D-6E8A-4147-A177-3AD203B41FA5}">
                      <a16:colId xmlns:a16="http://schemas.microsoft.com/office/drawing/2014/main" xmlns="" val="3608215637"/>
                    </a:ext>
                  </a:extLst>
                </a:gridCol>
                <a:gridCol w="692467">
                  <a:extLst>
                    <a:ext uri="{9D8B030D-6E8A-4147-A177-3AD203B41FA5}">
                      <a16:colId xmlns:a16="http://schemas.microsoft.com/office/drawing/2014/main" xmlns="" val="2515964309"/>
                    </a:ext>
                  </a:extLst>
                </a:gridCol>
                <a:gridCol w="970280">
                  <a:extLst>
                    <a:ext uri="{9D8B030D-6E8A-4147-A177-3AD203B41FA5}">
                      <a16:colId xmlns:a16="http://schemas.microsoft.com/office/drawing/2014/main" xmlns="" val="304309344"/>
                    </a:ext>
                  </a:extLst>
                </a:gridCol>
                <a:gridCol w="675005">
                  <a:extLst>
                    <a:ext uri="{9D8B030D-6E8A-4147-A177-3AD203B41FA5}">
                      <a16:colId xmlns:a16="http://schemas.microsoft.com/office/drawing/2014/main" xmlns="" val="3066992079"/>
                    </a:ext>
                  </a:extLst>
                </a:gridCol>
                <a:gridCol w="474980">
                  <a:extLst>
                    <a:ext uri="{9D8B030D-6E8A-4147-A177-3AD203B41FA5}">
                      <a16:colId xmlns:a16="http://schemas.microsoft.com/office/drawing/2014/main" xmlns="" val="1035938340"/>
                    </a:ext>
                  </a:extLst>
                </a:gridCol>
                <a:gridCol w="603567">
                  <a:extLst>
                    <a:ext uri="{9D8B030D-6E8A-4147-A177-3AD203B41FA5}">
                      <a16:colId xmlns:a16="http://schemas.microsoft.com/office/drawing/2014/main" xmlns="" val="3091691840"/>
                    </a:ext>
                  </a:extLst>
                </a:gridCol>
                <a:gridCol w="1006793">
                  <a:extLst>
                    <a:ext uri="{9D8B030D-6E8A-4147-A177-3AD203B41FA5}">
                      <a16:colId xmlns:a16="http://schemas.microsoft.com/office/drawing/2014/main" xmlns="" val="1000841249"/>
                    </a:ext>
                  </a:extLst>
                </a:gridCol>
              </a:tblGrid>
              <a:tr h="242553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FFFFFF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순서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>
                          <a:solidFill>
                            <a:srgbClr val="FFFFFF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컬럼</a:t>
                      </a:r>
                      <a:r>
                        <a:rPr lang="en-US" sz="900" b="1" kern="0" spc="0">
                          <a:solidFill>
                            <a:srgbClr val="FFFFFF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ID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 err="1">
                          <a:solidFill>
                            <a:srgbClr val="FFFFFF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컬럼명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FFFFFF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형태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>
                          <a:solidFill>
                            <a:srgbClr val="FFFFFF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길이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kern="0" spc="0" dirty="0">
                          <a:solidFill>
                            <a:srgbClr val="FFFFFF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NULL</a:t>
                      </a: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FFFFFF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비고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658187728"/>
                  </a:ext>
                </a:extLst>
              </a:tr>
              <a:tr h="242553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</a:t>
                      </a:r>
                    </a:p>
                  </a:txBody>
                  <a:tcPr marL="0" marR="0" marT="0" marB="0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idx</a:t>
                      </a: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게시글 번호</a:t>
                      </a: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number</a:t>
                      </a: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10</a:t>
                      </a: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not null</a:t>
                      </a: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primary key</a:t>
                      </a: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987819830"/>
                  </a:ext>
                </a:extLst>
              </a:tr>
              <a:tr h="242553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</a:t>
                      </a:r>
                    </a:p>
                  </a:txBody>
                  <a:tcPr marL="0" marR="0" marT="0" marB="0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userid</a:t>
                      </a: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회원 아이디</a:t>
                      </a: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varchar2</a:t>
                      </a: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30</a:t>
                      </a: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not null</a:t>
                      </a: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719666991"/>
                  </a:ext>
                </a:extLst>
              </a:tr>
              <a:tr h="242553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3</a:t>
                      </a:r>
                    </a:p>
                  </a:txBody>
                  <a:tcPr marL="0" marR="0" marT="0" marB="0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subject</a:t>
                      </a: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글 제목</a:t>
                      </a: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varchar2</a:t>
                      </a: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100</a:t>
                      </a: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not null</a:t>
                      </a: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416144137"/>
                  </a:ext>
                </a:extLst>
              </a:tr>
              <a:tr h="242553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4</a:t>
                      </a:r>
                    </a:p>
                  </a:txBody>
                  <a:tcPr marL="0" marR="0" marT="0" marB="0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gubun</a:t>
                      </a: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승인</a:t>
                      </a: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/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비승인구분</a:t>
                      </a: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varchar2</a:t>
                      </a: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10</a:t>
                      </a: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default 0</a:t>
                      </a: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61476928"/>
                  </a:ext>
                </a:extLst>
              </a:tr>
              <a:tr h="242553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5</a:t>
                      </a:r>
                    </a:p>
                  </a:txBody>
                  <a:tcPr marL="0" marR="0" marT="0" marB="0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contetns </a:t>
                      </a: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글 내용</a:t>
                      </a: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varchar2</a:t>
                      </a: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1000</a:t>
                      </a: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not null</a:t>
                      </a: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873787133"/>
                  </a:ext>
                </a:extLst>
              </a:tr>
              <a:tr h="242553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6</a:t>
                      </a:r>
                    </a:p>
                  </a:txBody>
                  <a:tcPr marL="0" marR="0" marT="0" marB="0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indate</a:t>
                      </a: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글 등록 날짜</a:t>
                      </a: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date</a:t>
                      </a: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default sysdate</a:t>
                      </a: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138320233"/>
                  </a:ext>
                </a:extLst>
              </a:tr>
              <a:tr h="242553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7</a:t>
                      </a:r>
                    </a:p>
                  </a:txBody>
                  <a:tcPr marL="0" marR="0" marT="0" marB="0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readcnt</a:t>
                      </a: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조회수</a:t>
                      </a: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number</a:t>
                      </a: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10</a:t>
                      </a: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default 0</a:t>
                      </a: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3073583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48968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E7428D52-CE7F-4C96-8D9C-5568AA9140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777" y="1145813"/>
            <a:ext cx="10800840" cy="5508000"/>
          </a:xfrm>
          <a:prstGeom prst="rect">
            <a:avLst/>
          </a:prstGeom>
        </p:spPr>
      </p:pic>
      <p:sp>
        <p:nvSpPr>
          <p:cNvPr id="22" name="Rectangle 51"/>
          <p:cNvSpPr/>
          <p:nvPr/>
        </p:nvSpPr>
        <p:spPr>
          <a:xfrm>
            <a:off x="770808" y="559459"/>
            <a:ext cx="70971" cy="62805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>
              <a:cs typeface="+mn-ea"/>
              <a:sym typeface="+mn-lt"/>
            </a:endParaRPr>
          </a:p>
        </p:txBody>
      </p:sp>
      <p:sp>
        <p:nvSpPr>
          <p:cNvPr id="18" name="TextBox 49">
            <a:extLst>
              <a:ext uri="{FF2B5EF4-FFF2-40B4-BE49-F238E27FC236}">
                <a16:creationId xmlns:a16="http://schemas.microsoft.com/office/drawing/2014/main" xmlns="" id="{BE25D2A2-9616-4FE7-9D72-727886586CB3}"/>
              </a:ext>
            </a:extLst>
          </p:cNvPr>
          <p:cNvSpPr txBox="1"/>
          <p:nvPr/>
        </p:nvSpPr>
        <p:spPr>
          <a:xfrm>
            <a:off x="911070" y="838037"/>
            <a:ext cx="7691655" cy="387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2400" dirty="0">
                <a:solidFill>
                  <a:schemeClr val="tx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ea"/>
                <a:sym typeface="+mn-lt"/>
              </a:rPr>
              <a:t>Class Diagram</a:t>
            </a:r>
          </a:p>
        </p:txBody>
      </p:sp>
      <p:sp>
        <p:nvSpPr>
          <p:cNvPr id="19" name="TextBox 50">
            <a:extLst>
              <a:ext uri="{FF2B5EF4-FFF2-40B4-BE49-F238E27FC236}">
                <a16:creationId xmlns:a16="http://schemas.microsoft.com/office/drawing/2014/main" xmlns="" id="{C6C7CD5A-4B06-4561-90EB-10A80ACDA686}"/>
              </a:ext>
            </a:extLst>
          </p:cNvPr>
          <p:cNvSpPr txBox="1"/>
          <p:nvPr/>
        </p:nvSpPr>
        <p:spPr>
          <a:xfrm>
            <a:off x="911070" y="537560"/>
            <a:ext cx="43780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ea"/>
                <a:sym typeface="+mn-lt"/>
              </a:rPr>
              <a:t>ForYou</a:t>
            </a:r>
            <a:r>
              <a:rPr lang="en-US" altLang="ko-KR" sz="1400" dirty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ea"/>
                <a:sym typeface="+mn-lt"/>
              </a:rPr>
              <a:t> books</a:t>
            </a: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xmlns="" id="{D83C3DA1-2511-4C17-8699-9B767B1774A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7860" y="-50118"/>
            <a:ext cx="1440000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916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51"/>
          <p:cNvSpPr/>
          <p:nvPr/>
        </p:nvSpPr>
        <p:spPr>
          <a:xfrm>
            <a:off x="770808" y="559459"/>
            <a:ext cx="70971" cy="62805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>
              <a:cs typeface="+mn-ea"/>
              <a:sym typeface="+mn-lt"/>
            </a:endParaRPr>
          </a:p>
        </p:txBody>
      </p:sp>
      <p:sp>
        <p:nvSpPr>
          <p:cNvPr id="18" name="TextBox 49">
            <a:extLst>
              <a:ext uri="{FF2B5EF4-FFF2-40B4-BE49-F238E27FC236}">
                <a16:creationId xmlns:a16="http://schemas.microsoft.com/office/drawing/2014/main" xmlns="" id="{BE25D2A2-9616-4FE7-9D72-727886586CB3}"/>
              </a:ext>
            </a:extLst>
          </p:cNvPr>
          <p:cNvSpPr txBox="1"/>
          <p:nvPr/>
        </p:nvSpPr>
        <p:spPr>
          <a:xfrm>
            <a:off x="911070" y="838036"/>
            <a:ext cx="7691655" cy="387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ja-JP" altLang="en-US" sz="2400" dirty="0" smtClean="0">
                <a:solidFill>
                  <a:schemeClr val="tx2"/>
                </a:solidFill>
                <a:latin typeface="+mj-ea"/>
                <a:ea typeface="+mj-ea"/>
                <a:cs typeface="+mn-ea"/>
                <a:sym typeface="+mn-lt"/>
              </a:rPr>
              <a:t>機能の構成</a:t>
            </a:r>
            <a:endParaRPr lang="en-US" sz="2400" dirty="0">
              <a:solidFill>
                <a:schemeClr val="tx2"/>
              </a:solidFill>
              <a:latin typeface="+mj-ea"/>
              <a:ea typeface="+mj-ea"/>
              <a:cs typeface="+mn-ea"/>
              <a:sym typeface="+mn-lt"/>
            </a:endParaRPr>
          </a:p>
        </p:txBody>
      </p:sp>
      <p:sp>
        <p:nvSpPr>
          <p:cNvPr id="19" name="TextBox 50">
            <a:extLst>
              <a:ext uri="{FF2B5EF4-FFF2-40B4-BE49-F238E27FC236}">
                <a16:creationId xmlns:a16="http://schemas.microsoft.com/office/drawing/2014/main" xmlns="" id="{C6C7CD5A-4B06-4561-90EB-10A80ACDA686}"/>
              </a:ext>
            </a:extLst>
          </p:cNvPr>
          <p:cNvSpPr txBox="1"/>
          <p:nvPr/>
        </p:nvSpPr>
        <p:spPr>
          <a:xfrm>
            <a:off x="911070" y="537560"/>
            <a:ext cx="43780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ea"/>
                <a:sym typeface="+mn-lt"/>
              </a:rPr>
              <a:t>ForYou</a:t>
            </a:r>
            <a:r>
              <a:rPr lang="en-US" altLang="ko-KR" sz="1400" dirty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ea"/>
                <a:sym typeface="+mn-lt"/>
              </a:rPr>
              <a:t> books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98AA223F-EB4F-4139-B3BF-F89F32DD6C7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2000" y="118036"/>
            <a:ext cx="1440000" cy="1440000"/>
          </a:xfrm>
          <a:prstGeom prst="rect">
            <a:avLst/>
          </a:prstGeom>
        </p:spPr>
      </p:pic>
      <p:pic>
        <p:nvPicPr>
          <p:cNvPr id="2" name="図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368" y="1225834"/>
            <a:ext cx="10212384" cy="5464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418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51"/>
          <p:cNvSpPr/>
          <p:nvPr/>
        </p:nvSpPr>
        <p:spPr>
          <a:xfrm>
            <a:off x="770808" y="559459"/>
            <a:ext cx="70971" cy="62805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>
              <a:cs typeface="+mn-ea"/>
              <a:sym typeface="+mn-lt"/>
            </a:endParaRPr>
          </a:p>
        </p:txBody>
      </p:sp>
      <p:sp>
        <p:nvSpPr>
          <p:cNvPr id="18" name="TextBox 49">
            <a:extLst>
              <a:ext uri="{FF2B5EF4-FFF2-40B4-BE49-F238E27FC236}">
                <a16:creationId xmlns:a16="http://schemas.microsoft.com/office/drawing/2014/main" xmlns="" id="{BE25D2A2-9616-4FE7-9D72-727886586CB3}"/>
              </a:ext>
            </a:extLst>
          </p:cNvPr>
          <p:cNvSpPr txBox="1"/>
          <p:nvPr/>
        </p:nvSpPr>
        <p:spPr>
          <a:xfrm>
            <a:off x="911070" y="838036"/>
            <a:ext cx="7691655" cy="387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ja-JP" altLang="en-US" sz="2400" dirty="0" smtClean="0">
                <a:solidFill>
                  <a:schemeClr val="tx2"/>
                </a:solidFill>
                <a:latin typeface="+mj-ea"/>
                <a:cs typeface="+mn-ea"/>
                <a:sym typeface="+mn-lt"/>
              </a:rPr>
              <a:t>技術の</a:t>
            </a:r>
            <a:r>
              <a:rPr lang="ja-JP" altLang="en-US" sz="2400" dirty="0">
                <a:solidFill>
                  <a:schemeClr val="tx2"/>
                </a:solidFill>
                <a:latin typeface="+mj-ea"/>
                <a:cs typeface="+mn-ea"/>
                <a:sym typeface="+mn-lt"/>
              </a:rPr>
              <a:t>説明</a:t>
            </a:r>
            <a:endParaRPr lang="en-US" altLang="ja-JP" sz="2400" dirty="0">
              <a:solidFill>
                <a:schemeClr val="tx2"/>
              </a:solidFill>
              <a:latin typeface="+mj-ea"/>
              <a:cs typeface="+mn-ea"/>
              <a:sym typeface="+mn-lt"/>
            </a:endParaRPr>
          </a:p>
        </p:txBody>
      </p:sp>
      <p:sp>
        <p:nvSpPr>
          <p:cNvPr id="19" name="TextBox 50">
            <a:extLst>
              <a:ext uri="{FF2B5EF4-FFF2-40B4-BE49-F238E27FC236}">
                <a16:creationId xmlns:a16="http://schemas.microsoft.com/office/drawing/2014/main" xmlns="" id="{C6C7CD5A-4B06-4561-90EB-10A80ACDA686}"/>
              </a:ext>
            </a:extLst>
          </p:cNvPr>
          <p:cNvSpPr txBox="1"/>
          <p:nvPr/>
        </p:nvSpPr>
        <p:spPr>
          <a:xfrm>
            <a:off x="911070" y="537560"/>
            <a:ext cx="43780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ea"/>
                <a:sym typeface="+mn-lt"/>
              </a:rPr>
              <a:t>ForYou</a:t>
            </a:r>
            <a:r>
              <a:rPr lang="en-US" altLang="ko-KR" sz="1400" dirty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ea"/>
                <a:sym typeface="+mn-lt"/>
              </a:rPr>
              <a:t> books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98AA223F-EB4F-4139-B3BF-F89F32DD6C7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7860" y="-50118"/>
            <a:ext cx="1440000" cy="14400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C3CA597F-4BC5-4144-979D-D530660DA2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193" y="1616229"/>
            <a:ext cx="1548000" cy="15480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xmlns="" id="{44AB25FB-574A-43AF-AED6-8157539FF652}"/>
              </a:ext>
            </a:extLst>
          </p:cNvPr>
          <p:cNvGrpSpPr>
            <a:grpSpLocks noChangeAspect="1"/>
          </p:cNvGrpSpPr>
          <p:nvPr/>
        </p:nvGrpSpPr>
        <p:grpSpPr>
          <a:xfrm>
            <a:off x="6096000" y="1449308"/>
            <a:ext cx="1800000" cy="1800000"/>
            <a:chOff x="6371171" y="1382246"/>
            <a:chExt cx="2160000" cy="2160000"/>
          </a:xfrm>
        </p:grpSpPr>
        <p:grpSp>
          <p:nvGrpSpPr>
            <p:cNvPr id="10" name="Group 148">
              <a:extLst>
                <a:ext uri="{FF2B5EF4-FFF2-40B4-BE49-F238E27FC236}">
                  <a16:creationId xmlns:a16="http://schemas.microsoft.com/office/drawing/2014/main" xmlns="" id="{977A2123-9724-4F70-867E-DCD8039CD3E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484091" y="1772577"/>
              <a:ext cx="1908000" cy="1537094"/>
              <a:chOff x="4300539" y="1984376"/>
              <a:chExt cx="3589338" cy="2890838"/>
            </a:xfrm>
          </p:grpSpPr>
          <p:sp>
            <p:nvSpPr>
              <p:cNvPr id="11" name="Freeform 5">
                <a:extLst>
                  <a:ext uri="{FF2B5EF4-FFF2-40B4-BE49-F238E27FC236}">
                    <a16:creationId xmlns:a16="http://schemas.microsoft.com/office/drawing/2014/main" xmlns="" id="{3261FB43-B04B-4DB0-828F-66BCF8B4A9AE}"/>
                  </a:ext>
                </a:extLst>
              </p:cNvPr>
              <p:cNvSpPr/>
              <p:nvPr/>
            </p:nvSpPr>
            <p:spPr bwMode="auto">
              <a:xfrm>
                <a:off x="4300539" y="1984376"/>
                <a:ext cx="3589338" cy="2170113"/>
              </a:xfrm>
              <a:custGeom>
                <a:avLst/>
                <a:gdLst>
                  <a:gd name="T0" fmla="*/ 2537 w 2537"/>
                  <a:gd name="T1" fmla="*/ 1533 h 1533"/>
                  <a:gd name="T2" fmla="*/ 2537 w 2537"/>
                  <a:gd name="T3" fmla="*/ 71 h 1533"/>
                  <a:gd name="T4" fmla="*/ 2467 w 2537"/>
                  <a:gd name="T5" fmla="*/ 0 h 1533"/>
                  <a:gd name="T6" fmla="*/ 71 w 2537"/>
                  <a:gd name="T7" fmla="*/ 0 h 1533"/>
                  <a:gd name="T8" fmla="*/ 0 w 2537"/>
                  <a:gd name="T9" fmla="*/ 71 h 1533"/>
                  <a:gd name="T10" fmla="*/ 0 w 2537"/>
                  <a:gd name="T11" fmla="*/ 1533 h 1533"/>
                  <a:gd name="T12" fmla="*/ 2537 w 2537"/>
                  <a:gd name="T13" fmla="*/ 1533 h 15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37" h="1533">
                    <a:moveTo>
                      <a:pt x="2537" y="1533"/>
                    </a:moveTo>
                    <a:cubicBezTo>
                      <a:pt x="2537" y="71"/>
                      <a:pt x="2537" y="71"/>
                      <a:pt x="2537" y="71"/>
                    </a:cubicBezTo>
                    <a:cubicBezTo>
                      <a:pt x="2537" y="32"/>
                      <a:pt x="2506" y="0"/>
                      <a:pt x="2467" y="0"/>
                    </a:cubicBezTo>
                    <a:cubicBezTo>
                      <a:pt x="71" y="0"/>
                      <a:pt x="71" y="0"/>
                      <a:pt x="71" y="0"/>
                    </a:cubicBezTo>
                    <a:cubicBezTo>
                      <a:pt x="32" y="0"/>
                      <a:pt x="0" y="32"/>
                      <a:pt x="0" y="71"/>
                    </a:cubicBezTo>
                    <a:cubicBezTo>
                      <a:pt x="0" y="1533"/>
                      <a:pt x="0" y="1533"/>
                      <a:pt x="0" y="1533"/>
                    </a:cubicBezTo>
                    <a:lnTo>
                      <a:pt x="2537" y="1533"/>
                    </a:lnTo>
                    <a:close/>
                  </a:path>
                </a:pathLst>
              </a:custGeom>
              <a:solidFill>
                <a:srgbClr val="181818"/>
              </a:solidFill>
              <a:ln>
                <a:noFill/>
              </a:ln>
            </p:spPr>
            <p:txBody>
              <a:bodyPr vert="horz" wrap="square" lIns="45720" tIns="22860" rIns="45720" bIns="22860" numCol="1" anchor="t" anchorCtr="0" compatLnSpc="1"/>
              <a:lstStyle/>
              <a:p>
                <a:endParaRPr lang="id-ID" sz="900" dirty="0">
                  <a:cs typeface="+mn-ea"/>
                  <a:sym typeface="+mn-lt"/>
                </a:endParaRPr>
              </a:p>
            </p:txBody>
          </p:sp>
          <p:sp>
            <p:nvSpPr>
              <p:cNvPr id="12" name="Freeform 6">
                <a:extLst>
                  <a:ext uri="{FF2B5EF4-FFF2-40B4-BE49-F238E27FC236}">
                    <a16:creationId xmlns:a16="http://schemas.microsoft.com/office/drawing/2014/main" xmlns="" id="{65A5FB3A-9084-4022-8209-A625B85AB8A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440239" y="2132014"/>
                <a:ext cx="3309938" cy="1873250"/>
              </a:xfrm>
              <a:custGeom>
                <a:avLst/>
                <a:gdLst>
                  <a:gd name="T0" fmla="*/ 2075 w 2085"/>
                  <a:gd name="T1" fmla="*/ 10 h 1180"/>
                  <a:gd name="T2" fmla="*/ 2075 w 2085"/>
                  <a:gd name="T3" fmla="*/ 1170 h 1180"/>
                  <a:gd name="T4" fmla="*/ 10 w 2085"/>
                  <a:gd name="T5" fmla="*/ 1170 h 1180"/>
                  <a:gd name="T6" fmla="*/ 10 w 2085"/>
                  <a:gd name="T7" fmla="*/ 10 h 1180"/>
                  <a:gd name="T8" fmla="*/ 2075 w 2085"/>
                  <a:gd name="T9" fmla="*/ 10 h 1180"/>
                  <a:gd name="T10" fmla="*/ 2085 w 2085"/>
                  <a:gd name="T11" fmla="*/ 0 h 1180"/>
                  <a:gd name="T12" fmla="*/ 2075 w 2085"/>
                  <a:gd name="T13" fmla="*/ 0 h 1180"/>
                  <a:gd name="T14" fmla="*/ 10 w 2085"/>
                  <a:gd name="T15" fmla="*/ 0 h 1180"/>
                  <a:gd name="T16" fmla="*/ 0 w 2085"/>
                  <a:gd name="T17" fmla="*/ 0 h 1180"/>
                  <a:gd name="T18" fmla="*/ 0 w 2085"/>
                  <a:gd name="T19" fmla="*/ 10 h 1180"/>
                  <a:gd name="T20" fmla="*/ 0 w 2085"/>
                  <a:gd name="T21" fmla="*/ 1170 h 1180"/>
                  <a:gd name="T22" fmla="*/ 0 w 2085"/>
                  <a:gd name="T23" fmla="*/ 1180 h 1180"/>
                  <a:gd name="T24" fmla="*/ 10 w 2085"/>
                  <a:gd name="T25" fmla="*/ 1180 h 1180"/>
                  <a:gd name="T26" fmla="*/ 2075 w 2085"/>
                  <a:gd name="T27" fmla="*/ 1180 h 1180"/>
                  <a:gd name="T28" fmla="*/ 2085 w 2085"/>
                  <a:gd name="T29" fmla="*/ 1180 h 1180"/>
                  <a:gd name="T30" fmla="*/ 2085 w 2085"/>
                  <a:gd name="T31" fmla="*/ 1170 h 1180"/>
                  <a:gd name="T32" fmla="*/ 2085 w 2085"/>
                  <a:gd name="T33" fmla="*/ 10 h 1180"/>
                  <a:gd name="T34" fmla="*/ 2085 w 2085"/>
                  <a:gd name="T35" fmla="*/ 0 h 1180"/>
                  <a:gd name="T36" fmla="*/ 2085 w 2085"/>
                  <a:gd name="T37" fmla="*/ 0 h 1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085" h="1180">
                    <a:moveTo>
                      <a:pt x="2075" y="10"/>
                    </a:moveTo>
                    <a:lnTo>
                      <a:pt x="2075" y="1170"/>
                    </a:lnTo>
                    <a:lnTo>
                      <a:pt x="10" y="1170"/>
                    </a:lnTo>
                    <a:lnTo>
                      <a:pt x="10" y="10"/>
                    </a:lnTo>
                    <a:lnTo>
                      <a:pt x="2075" y="10"/>
                    </a:lnTo>
                    <a:close/>
                    <a:moveTo>
                      <a:pt x="2085" y="0"/>
                    </a:moveTo>
                    <a:lnTo>
                      <a:pt x="2075" y="0"/>
                    </a:lnTo>
                    <a:lnTo>
                      <a:pt x="10" y="0"/>
                    </a:lnTo>
                    <a:lnTo>
                      <a:pt x="0" y="0"/>
                    </a:lnTo>
                    <a:lnTo>
                      <a:pt x="0" y="10"/>
                    </a:lnTo>
                    <a:lnTo>
                      <a:pt x="0" y="1170"/>
                    </a:lnTo>
                    <a:lnTo>
                      <a:pt x="0" y="1180"/>
                    </a:lnTo>
                    <a:lnTo>
                      <a:pt x="10" y="1180"/>
                    </a:lnTo>
                    <a:lnTo>
                      <a:pt x="2075" y="1180"/>
                    </a:lnTo>
                    <a:lnTo>
                      <a:pt x="2085" y="1180"/>
                    </a:lnTo>
                    <a:lnTo>
                      <a:pt x="2085" y="1170"/>
                    </a:lnTo>
                    <a:lnTo>
                      <a:pt x="2085" y="10"/>
                    </a:lnTo>
                    <a:lnTo>
                      <a:pt x="2085" y="0"/>
                    </a:lnTo>
                    <a:lnTo>
                      <a:pt x="2085" y="0"/>
                    </a:lnTo>
                    <a:close/>
                  </a:path>
                </a:pathLst>
              </a:custGeom>
              <a:solidFill>
                <a:srgbClr val="0C0D11"/>
              </a:solidFill>
              <a:ln>
                <a:noFill/>
              </a:ln>
            </p:spPr>
            <p:txBody>
              <a:bodyPr vert="horz" wrap="square" lIns="45720" tIns="22860" rIns="45720" bIns="22860" numCol="1" anchor="t" anchorCtr="0" compatLnSpc="1"/>
              <a:lstStyle/>
              <a:p>
                <a:endParaRPr lang="id-ID" sz="900" dirty="0">
                  <a:cs typeface="+mn-ea"/>
                  <a:sym typeface="+mn-lt"/>
                </a:endParaRPr>
              </a:p>
            </p:txBody>
          </p:sp>
          <p:sp>
            <p:nvSpPr>
              <p:cNvPr id="13" name="Freeform 7">
                <a:extLst>
                  <a:ext uri="{FF2B5EF4-FFF2-40B4-BE49-F238E27FC236}">
                    <a16:creationId xmlns:a16="http://schemas.microsoft.com/office/drawing/2014/main" xmlns="" id="{8DB8ABD7-53D8-468B-AD6D-43E9ED92AD4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440239" y="2132014"/>
                <a:ext cx="3309938" cy="1873250"/>
              </a:xfrm>
              <a:custGeom>
                <a:avLst/>
                <a:gdLst>
                  <a:gd name="T0" fmla="*/ 2075 w 2085"/>
                  <a:gd name="T1" fmla="*/ 10 h 1180"/>
                  <a:gd name="T2" fmla="*/ 2075 w 2085"/>
                  <a:gd name="T3" fmla="*/ 1170 h 1180"/>
                  <a:gd name="T4" fmla="*/ 10 w 2085"/>
                  <a:gd name="T5" fmla="*/ 1170 h 1180"/>
                  <a:gd name="T6" fmla="*/ 10 w 2085"/>
                  <a:gd name="T7" fmla="*/ 10 h 1180"/>
                  <a:gd name="T8" fmla="*/ 2075 w 2085"/>
                  <a:gd name="T9" fmla="*/ 10 h 1180"/>
                  <a:gd name="T10" fmla="*/ 2085 w 2085"/>
                  <a:gd name="T11" fmla="*/ 0 h 1180"/>
                  <a:gd name="T12" fmla="*/ 2075 w 2085"/>
                  <a:gd name="T13" fmla="*/ 0 h 1180"/>
                  <a:gd name="T14" fmla="*/ 10 w 2085"/>
                  <a:gd name="T15" fmla="*/ 0 h 1180"/>
                  <a:gd name="T16" fmla="*/ 0 w 2085"/>
                  <a:gd name="T17" fmla="*/ 0 h 1180"/>
                  <a:gd name="T18" fmla="*/ 0 w 2085"/>
                  <a:gd name="T19" fmla="*/ 10 h 1180"/>
                  <a:gd name="T20" fmla="*/ 0 w 2085"/>
                  <a:gd name="T21" fmla="*/ 1170 h 1180"/>
                  <a:gd name="T22" fmla="*/ 0 w 2085"/>
                  <a:gd name="T23" fmla="*/ 1180 h 1180"/>
                  <a:gd name="T24" fmla="*/ 10 w 2085"/>
                  <a:gd name="T25" fmla="*/ 1180 h 1180"/>
                  <a:gd name="T26" fmla="*/ 2075 w 2085"/>
                  <a:gd name="T27" fmla="*/ 1180 h 1180"/>
                  <a:gd name="T28" fmla="*/ 2085 w 2085"/>
                  <a:gd name="T29" fmla="*/ 1180 h 1180"/>
                  <a:gd name="T30" fmla="*/ 2085 w 2085"/>
                  <a:gd name="T31" fmla="*/ 1170 h 1180"/>
                  <a:gd name="T32" fmla="*/ 2085 w 2085"/>
                  <a:gd name="T33" fmla="*/ 10 h 1180"/>
                  <a:gd name="T34" fmla="*/ 2085 w 2085"/>
                  <a:gd name="T35" fmla="*/ 0 h 1180"/>
                  <a:gd name="T36" fmla="*/ 2085 w 2085"/>
                  <a:gd name="T37" fmla="*/ 0 h 1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085" h="1180">
                    <a:moveTo>
                      <a:pt x="2075" y="10"/>
                    </a:moveTo>
                    <a:lnTo>
                      <a:pt x="2075" y="1170"/>
                    </a:lnTo>
                    <a:lnTo>
                      <a:pt x="10" y="1170"/>
                    </a:lnTo>
                    <a:lnTo>
                      <a:pt x="10" y="10"/>
                    </a:lnTo>
                    <a:lnTo>
                      <a:pt x="2075" y="10"/>
                    </a:lnTo>
                    <a:moveTo>
                      <a:pt x="2085" y="0"/>
                    </a:moveTo>
                    <a:lnTo>
                      <a:pt x="2075" y="0"/>
                    </a:lnTo>
                    <a:lnTo>
                      <a:pt x="10" y="0"/>
                    </a:lnTo>
                    <a:lnTo>
                      <a:pt x="0" y="0"/>
                    </a:lnTo>
                    <a:lnTo>
                      <a:pt x="0" y="10"/>
                    </a:lnTo>
                    <a:lnTo>
                      <a:pt x="0" y="1170"/>
                    </a:lnTo>
                    <a:lnTo>
                      <a:pt x="0" y="1180"/>
                    </a:lnTo>
                    <a:lnTo>
                      <a:pt x="10" y="1180"/>
                    </a:lnTo>
                    <a:lnTo>
                      <a:pt x="2075" y="1180"/>
                    </a:lnTo>
                    <a:lnTo>
                      <a:pt x="2085" y="1180"/>
                    </a:lnTo>
                    <a:lnTo>
                      <a:pt x="2085" y="1170"/>
                    </a:lnTo>
                    <a:lnTo>
                      <a:pt x="2085" y="10"/>
                    </a:lnTo>
                    <a:lnTo>
                      <a:pt x="2085" y="0"/>
                    </a:lnTo>
                    <a:lnTo>
                      <a:pt x="2085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45720" tIns="22860" rIns="45720" bIns="22860" numCol="1" anchor="t" anchorCtr="0" compatLnSpc="1"/>
              <a:lstStyle/>
              <a:p>
                <a:endParaRPr lang="id-ID" sz="900" dirty="0">
                  <a:cs typeface="+mn-ea"/>
                  <a:sym typeface="+mn-lt"/>
                </a:endParaRPr>
              </a:p>
            </p:txBody>
          </p:sp>
          <p:sp>
            <p:nvSpPr>
              <p:cNvPr id="14" name="Rectangle 8">
                <a:extLst>
                  <a:ext uri="{FF2B5EF4-FFF2-40B4-BE49-F238E27FC236}">
                    <a16:creationId xmlns:a16="http://schemas.microsoft.com/office/drawing/2014/main" xmlns="" id="{DC4B0F67-3173-4EC4-9EC6-1D54955D68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56114" y="2147889"/>
                <a:ext cx="3278188" cy="1841500"/>
              </a:xfrm>
              <a:prstGeom prst="rect">
                <a:avLst/>
              </a:prstGeom>
              <a:solidFill>
                <a:srgbClr val="7E7E7E"/>
              </a:solidFill>
              <a:ln>
                <a:noFill/>
              </a:ln>
            </p:spPr>
            <p:txBody>
              <a:bodyPr vert="horz" wrap="square" lIns="45720" tIns="22860" rIns="45720" bIns="22860" numCol="1" anchor="t" anchorCtr="0" compatLnSpc="1"/>
              <a:lstStyle/>
              <a:p>
                <a:endParaRPr lang="id-ID" sz="900" dirty="0">
                  <a:cs typeface="+mn-ea"/>
                  <a:sym typeface="+mn-lt"/>
                </a:endParaRPr>
              </a:p>
            </p:txBody>
          </p:sp>
          <p:sp>
            <p:nvSpPr>
              <p:cNvPr id="15" name="Freeform 9">
                <a:extLst>
                  <a:ext uri="{FF2B5EF4-FFF2-40B4-BE49-F238E27FC236}">
                    <a16:creationId xmlns:a16="http://schemas.microsoft.com/office/drawing/2014/main" xmlns="" id="{428FF01A-563F-4AFE-8F0D-FFBBAA8AADDB}"/>
                  </a:ext>
                </a:extLst>
              </p:cNvPr>
              <p:cNvSpPr/>
              <p:nvPr/>
            </p:nvSpPr>
            <p:spPr bwMode="auto">
              <a:xfrm>
                <a:off x="5484814" y="4826001"/>
                <a:ext cx="1208088" cy="49213"/>
              </a:xfrm>
              <a:custGeom>
                <a:avLst/>
                <a:gdLst>
                  <a:gd name="T0" fmla="*/ 852 w 854"/>
                  <a:gd name="T1" fmla="*/ 24 h 35"/>
                  <a:gd name="T2" fmla="*/ 478 w 854"/>
                  <a:gd name="T3" fmla="*/ 5 h 35"/>
                  <a:gd name="T4" fmla="*/ 478 w 854"/>
                  <a:gd name="T5" fmla="*/ 0 h 35"/>
                  <a:gd name="T6" fmla="*/ 427 w 854"/>
                  <a:gd name="T7" fmla="*/ 3 h 35"/>
                  <a:gd name="T8" fmla="*/ 375 w 854"/>
                  <a:gd name="T9" fmla="*/ 0 h 35"/>
                  <a:gd name="T10" fmla="*/ 375 w 854"/>
                  <a:gd name="T11" fmla="*/ 5 h 35"/>
                  <a:gd name="T12" fmla="*/ 1 w 854"/>
                  <a:gd name="T13" fmla="*/ 24 h 35"/>
                  <a:gd name="T14" fmla="*/ 24 w 854"/>
                  <a:gd name="T15" fmla="*/ 35 h 35"/>
                  <a:gd name="T16" fmla="*/ 375 w 854"/>
                  <a:gd name="T17" fmla="*/ 35 h 35"/>
                  <a:gd name="T18" fmla="*/ 478 w 854"/>
                  <a:gd name="T19" fmla="*/ 35 h 35"/>
                  <a:gd name="T20" fmla="*/ 829 w 854"/>
                  <a:gd name="T21" fmla="*/ 35 h 35"/>
                  <a:gd name="T22" fmla="*/ 852 w 854"/>
                  <a:gd name="T23" fmla="*/ 24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54" h="35">
                    <a:moveTo>
                      <a:pt x="852" y="24"/>
                    </a:moveTo>
                    <a:cubicBezTo>
                      <a:pt x="478" y="5"/>
                      <a:pt x="478" y="5"/>
                      <a:pt x="478" y="5"/>
                    </a:cubicBezTo>
                    <a:cubicBezTo>
                      <a:pt x="478" y="0"/>
                      <a:pt x="478" y="0"/>
                      <a:pt x="478" y="0"/>
                    </a:cubicBezTo>
                    <a:cubicBezTo>
                      <a:pt x="427" y="3"/>
                      <a:pt x="427" y="3"/>
                      <a:pt x="427" y="3"/>
                    </a:cubicBezTo>
                    <a:cubicBezTo>
                      <a:pt x="375" y="0"/>
                      <a:pt x="375" y="0"/>
                      <a:pt x="375" y="0"/>
                    </a:cubicBezTo>
                    <a:cubicBezTo>
                      <a:pt x="375" y="5"/>
                      <a:pt x="375" y="5"/>
                      <a:pt x="375" y="5"/>
                    </a:cubicBezTo>
                    <a:cubicBezTo>
                      <a:pt x="1" y="24"/>
                      <a:pt x="1" y="24"/>
                      <a:pt x="1" y="24"/>
                    </a:cubicBezTo>
                    <a:cubicBezTo>
                      <a:pt x="1" y="24"/>
                      <a:pt x="0" y="35"/>
                      <a:pt x="24" y="35"/>
                    </a:cubicBezTo>
                    <a:cubicBezTo>
                      <a:pt x="41" y="35"/>
                      <a:pt x="247" y="35"/>
                      <a:pt x="375" y="35"/>
                    </a:cubicBezTo>
                    <a:cubicBezTo>
                      <a:pt x="435" y="35"/>
                      <a:pt x="478" y="35"/>
                      <a:pt x="478" y="35"/>
                    </a:cubicBezTo>
                    <a:cubicBezTo>
                      <a:pt x="606" y="35"/>
                      <a:pt x="812" y="35"/>
                      <a:pt x="829" y="35"/>
                    </a:cubicBezTo>
                    <a:cubicBezTo>
                      <a:pt x="854" y="35"/>
                      <a:pt x="852" y="24"/>
                      <a:pt x="852" y="24"/>
                    </a:cubicBezTo>
                    <a:close/>
                  </a:path>
                </a:pathLst>
              </a:custGeom>
              <a:solidFill>
                <a:srgbClr val="181818"/>
              </a:solidFill>
              <a:ln>
                <a:noFill/>
              </a:ln>
            </p:spPr>
            <p:txBody>
              <a:bodyPr vert="horz" wrap="square" lIns="45720" tIns="22860" rIns="45720" bIns="22860" numCol="1" anchor="t" anchorCtr="0" compatLnSpc="1"/>
              <a:lstStyle/>
              <a:p>
                <a:endParaRPr lang="id-ID" sz="900" dirty="0">
                  <a:cs typeface="+mn-ea"/>
                  <a:sym typeface="+mn-lt"/>
                </a:endParaRPr>
              </a:p>
            </p:txBody>
          </p:sp>
          <p:sp>
            <p:nvSpPr>
              <p:cNvPr id="16" name="Freeform 10">
                <a:extLst>
                  <a:ext uri="{FF2B5EF4-FFF2-40B4-BE49-F238E27FC236}">
                    <a16:creationId xmlns:a16="http://schemas.microsoft.com/office/drawing/2014/main" xmlns="" id="{687DA1B9-984E-4A63-A0B4-BBC00751AB12}"/>
                  </a:ext>
                </a:extLst>
              </p:cNvPr>
              <p:cNvSpPr/>
              <p:nvPr/>
            </p:nvSpPr>
            <p:spPr bwMode="auto">
              <a:xfrm>
                <a:off x="5478464" y="4446589"/>
                <a:ext cx="1219200" cy="417513"/>
              </a:xfrm>
              <a:custGeom>
                <a:avLst/>
                <a:gdLst>
                  <a:gd name="T0" fmla="*/ 790 w 861"/>
                  <a:gd name="T1" fmla="*/ 274 h 295"/>
                  <a:gd name="T2" fmla="*/ 738 w 861"/>
                  <a:gd name="T3" fmla="*/ 224 h 295"/>
                  <a:gd name="T4" fmla="*/ 714 w 861"/>
                  <a:gd name="T5" fmla="*/ 0 h 295"/>
                  <a:gd name="T6" fmla="*/ 431 w 861"/>
                  <a:gd name="T7" fmla="*/ 4 h 295"/>
                  <a:gd name="T8" fmla="*/ 147 w 861"/>
                  <a:gd name="T9" fmla="*/ 0 h 295"/>
                  <a:gd name="T10" fmla="*/ 124 w 861"/>
                  <a:gd name="T11" fmla="*/ 224 h 295"/>
                  <a:gd name="T12" fmla="*/ 72 w 861"/>
                  <a:gd name="T13" fmla="*/ 274 h 295"/>
                  <a:gd name="T14" fmla="*/ 0 w 861"/>
                  <a:gd name="T15" fmla="*/ 291 h 295"/>
                  <a:gd name="T16" fmla="*/ 0 w 861"/>
                  <a:gd name="T17" fmla="*/ 295 h 295"/>
                  <a:gd name="T18" fmla="*/ 379 w 861"/>
                  <a:gd name="T19" fmla="*/ 295 h 295"/>
                  <a:gd name="T20" fmla="*/ 482 w 861"/>
                  <a:gd name="T21" fmla="*/ 295 h 295"/>
                  <a:gd name="T22" fmla="*/ 861 w 861"/>
                  <a:gd name="T23" fmla="*/ 295 h 295"/>
                  <a:gd name="T24" fmla="*/ 861 w 861"/>
                  <a:gd name="T25" fmla="*/ 291 h 295"/>
                  <a:gd name="T26" fmla="*/ 790 w 861"/>
                  <a:gd name="T27" fmla="*/ 274 h 2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61" h="295">
                    <a:moveTo>
                      <a:pt x="790" y="274"/>
                    </a:moveTo>
                    <a:cubicBezTo>
                      <a:pt x="760" y="268"/>
                      <a:pt x="744" y="271"/>
                      <a:pt x="738" y="224"/>
                    </a:cubicBezTo>
                    <a:cubicBezTo>
                      <a:pt x="731" y="177"/>
                      <a:pt x="714" y="0"/>
                      <a:pt x="714" y="0"/>
                    </a:cubicBezTo>
                    <a:cubicBezTo>
                      <a:pt x="431" y="4"/>
                      <a:pt x="431" y="4"/>
                      <a:pt x="431" y="4"/>
                    </a:cubicBezTo>
                    <a:cubicBezTo>
                      <a:pt x="147" y="0"/>
                      <a:pt x="147" y="0"/>
                      <a:pt x="147" y="0"/>
                    </a:cubicBezTo>
                    <a:cubicBezTo>
                      <a:pt x="147" y="0"/>
                      <a:pt x="130" y="177"/>
                      <a:pt x="124" y="224"/>
                    </a:cubicBezTo>
                    <a:cubicBezTo>
                      <a:pt x="117" y="271"/>
                      <a:pt x="102" y="268"/>
                      <a:pt x="72" y="274"/>
                    </a:cubicBezTo>
                    <a:cubicBezTo>
                      <a:pt x="42" y="280"/>
                      <a:pt x="0" y="287"/>
                      <a:pt x="0" y="291"/>
                    </a:cubicBezTo>
                    <a:cubicBezTo>
                      <a:pt x="0" y="295"/>
                      <a:pt x="0" y="295"/>
                      <a:pt x="0" y="295"/>
                    </a:cubicBezTo>
                    <a:cubicBezTo>
                      <a:pt x="379" y="295"/>
                      <a:pt x="379" y="295"/>
                      <a:pt x="379" y="295"/>
                    </a:cubicBezTo>
                    <a:cubicBezTo>
                      <a:pt x="482" y="295"/>
                      <a:pt x="482" y="295"/>
                      <a:pt x="482" y="295"/>
                    </a:cubicBezTo>
                    <a:cubicBezTo>
                      <a:pt x="861" y="295"/>
                      <a:pt x="861" y="295"/>
                      <a:pt x="861" y="295"/>
                    </a:cubicBezTo>
                    <a:cubicBezTo>
                      <a:pt x="861" y="295"/>
                      <a:pt x="861" y="295"/>
                      <a:pt x="861" y="291"/>
                    </a:cubicBezTo>
                    <a:cubicBezTo>
                      <a:pt x="861" y="287"/>
                      <a:pt x="820" y="280"/>
                      <a:pt x="790" y="274"/>
                    </a:cubicBezTo>
                    <a:close/>
                  </a:path>
                </a:pathLst>
              </a:custGeom>
              <a:solidFill>
                <a:srgbClr val="D2D3D5"/>
              </a:solidFill>
              <a:ln>
                <a:noFill/>
              </a:ln>
            </p:spPr>
            <p:txBody>
              <a:bodyPr vert="horz" wrap="square" lIns="45720" tIns="22860" rIns="45720" bIns="22860" numCol="1" anchor="t" anchorCtr="0" compatLnSpc="1"/>
              <a:lstStyle/>
              <a:p>
                <a:endParaRPr lang="id-ID" sz="900" dirty="0">
                  <a:cs typeface="+mn-ea"/>
                  <a:sym typeface="+mn-lt"/>
                </a:endParaRPr>
              </a:p>
            </p:txBody>
          </p:sp>
          <p:sp>
            <p:nvSpPr>
              <p:cNvPr id="17" name="Oval 11">
                <a:extLst>
                  <a:ext uri="{FF2B5EF4-FFF2-40B4-BE49-F238E27FC236}">
                    <a16:creationId xmlns:a16="http://schemas.microsoft.com/office/drawing/2014/main" xmlns="" id="{F9288D1F-63D8-4820-B3A4-34B48CB133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70602" y="2044701"/>
                <a:ext cx="49213" cy="49213"/>
              </a:xfrm>
              <a:prstGeom prst="ellipse">
                <a:avLst/>
              </a:prstGeom>
              <a:solidFill>
                <a:srgbClr val="2C2C2C"/>
              </a:solidFill>
              <a:ln>
                <a:noFill/>
              </a:ln>
            </p:spPr>
            <p:txBody>
              <a:bodyPr vert="horz" wrap="square" lIns="45720" tIns="22860" rIns="45720" bIns="22860" numCol="1" anchor="t" anchorCtr="0" compatLnSpc="1"/>
              <a:lstStyle/>
              <a:p>
                <a:endParaRPr lang="id-ID" sz="900" dirty="0">
                  <a:cs typeface="+mn-ea"/>
                  <a:sym typeface="+mn-lt"/>
                </a:endParaRPr>
              </a:p>
            </p:txBody>
          </p:sp>
          <p:sp>
            <p:nvSpPr>
              <p:cNvPr id="20" name="Oval 12">
                <a:extLst>
                  <a:ext uri="{FF2B5EF4-FFF2-40B4-BE49-F238E27FC236}">
                    <a16:creationId xmlns:a16="http://schemas.microsoft.com/office/drawing/2014/main" xmlns="" id="{678F29DF-05BD-4821-8123-167A6C5A07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70602" y="2041526"/>
                <a:ext cx="49213" cy="49213"/>
              </a:xfrm>
              <a:prstGeom prst="ellipse">
                <a:avLst/>
              </a:prstGeom>
              <a:solidFill>
                <a:srgbClr val="0A0A0A"/>
              </a:solidFill>
              <a:ln>
                <a:noFill/>
              </a:ln>
            </p:spPr>
            <p:txBody>
              <a:bodyPr vert="horz" wrap="square" lIns="45720" tIns="22860" rIns="45720" bIns="22860" numCol="1" anchor="t" anchorCtr="0" compatLnSpc="1"/>
              <a:lstStyle/>
              <a:p>
                <a:endParaRPr lang="id-ID" sz="900" dirty="0">
                  <a:cs typeface="+mn-ea"/>
                  <a:sym typeface="+mn-lt"/>
                </a:endParaRPr>
              </a:p>
            </p:txBody>
          </p:sp>
          <p:sp>
            <p:nvSpPr>
              <p:cNvPr id="21" name="Oval 13">
                <a:extLst>
                  <a:ext uri="{FF2B5EF4-FFF2-40B4-BE49-F238E27FC236}">
                    <a16:creationId xmlns:a16="http://schemas.microsoft.com/office/drawing/2014/main" xmlns="" id="{6D3C48E0-245F-4FAA-B994-57E08B24E1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78539" y="2049464"/>
                <a:ext cx="33338" cy="3175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vert="horz" wrap="square" lIns="45720" tIns="22860" rIns="45720" bIns="22860" numCol="1" anchor="t" anchorCtr="0" compatLnSpc="1"/>
              <a:lstStyle/>
              <a:p>
                <a:endParaRPr lang="id-ID" sz="900" dirty="0">
                  <a:cs typeface="+mn-ea"/>
                  <a:sym typeface="+mn-lt"/>
                </a:endParaRPr>
              </a:p>
            </p:txBody>
          </p:sp>
          <p:sp>
            <p:nvSpPr>
              <p:cNvPr id="23" name="Oval 14">
                <a:extLst>
                  <a:ext uri="{FF2B5EF4-FFF2-40B4-BE49-F238E27FC236}">
                    <a16:creationId xmlns:a16="http://schemas.microsoft.com/office/drawing/2014/main" xmlns="" id="{029C72A8-5FD6-4218-9CC9-D189DD58E1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88064" y="2055814"/>
                <a:ext cx="15875" cy="19050"/>
              </a:xfrm>
              <a:prstGeom prst="ellipse">
                <a:avLst/>
              </a:prstGeom>
              <a:solidFill>
                <a:srgbClr val="2C99B4"/>
              </a:solidFill>
              <a:ln>
                <a:noFill/>
              </a:ln>
            </p:spPr>
            <p:txBody>
              <a:bodyPr vert="horz" wrap="square" lIns="45720" tIns="22860" rIns="45720" bIns="22860" numCol="1" anchor="t" anchorCtr="0" compatLnSpc="1"/>
              <a:lstStyle/>
              <a:p>
                <a:endParaRPr lang="id-ID" sz="900" dirty="0">
                  <a:cs typeface="+mn-ea"/>
                  <a:sym typeface="+mn-lt"/>
                </a:endParaRPr>
              </a:p>
            </p:txBody>
          </p:sp>
          <p:sp>
            <p:nvSpPr>
              <p:cNvPr id="24" name="Oval 15">
                <a:extLst>
                  <a:ext uri="{FF2B5EF4-FFF2-40B4-BE49-F238E27FC236}">
                    <a16:creationId xmlns:a16="http://schemas.microsoft.com/office/drawing/2014/main" xmlns="" id="{9A9A7CB7-BFF3-4189-B6C2-37909A32AD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92827" y="2063751"/>
                <a:ext cx="4763" cy="4763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vert="horz" wrap="square" lIns="45720" tIns="22860" rIns="45720" bIns="22860" numCol="1" anchor="t" anchorCtr="0" compatLnSpc="1"/>
              <a:lstStyle/>
              <a:p>
                <a:endParaRPr lang="id-ID" sz="900" dirty="0">
                  <a:cs typeface="+mn-ea"/>
                  <a:sym typeface="+mn-lt"/>
                </a:endParaRPr>
              </a:p>
            </p:txBody>
          </p:sp>
          <p:sp>
            <p:nvSpPr>
              <p:cNvPr id="25" name="Freeform 16">
                <a:extLst>
                  <a:ext uri="{FF2B5EF4-FFF2-40B4-BE49-F238E27FC236}">
                    <a16:creationId xmlns:a16="http://schemas.microsoft.com/office/drawing/2014/main" xmlns="" id="{5F7241D0-5966-425D-B907-AE24F9AE5DE2}"/>
                  </a:ext>
                </a:extLst>
              </p:cNvPr>
              <p:cNvSpPr/>
              <p:nvPr/>
            </p:nvSpPr>
            <p:spPr bwMode="auto">
              <a:xfrm>
                <a:off x="5478464" y="4446589"/>
                <a:ext cx="985838" cy="417513"/>
              </a:xfrm>
              <a:custGeom>
                <a:avLst/>
                <a:gdLst>
                  <a:gd name="T0" fmla="*/ 696 w 696"/>
                  <a:gd name="T1" fmla="*/ 10 h 295"/>
                  <a:gd name="T2" fmla="*/ 573 w 696"/>
                  <a:gd name="T3" fmla="*/ 2 h 295"/>
                  <a:gd name="T4" fmla="*/ 431 w 696"/>
                  <a:gd name="T5" fmla="*/ 4 h 295"/>
                  <a:gd name="T6" fmla="*/ 147 w 696"/>
                  <a:gd name="T7" fmla="*/ 0 h 295"/>
                  <a:gd name="T8" fmla="*/ 124 w 696"/>
                  <a:gd name="T9" fmla="*/ 224 h 295"/>
                  <a:gd name="T10" fmla="*/ 72 w 696"/>
                  <a:gd name="T11" fmla="*/ 274 h 295"/>
                  <a:gd name="T12" fmla="*/ 0 w 696"/>
                  <a:gd name="T13" fmla="*/ 291 h 295"/>
                  <a:gd name="T14" fmla="*/ 0 w 696"/>
                  <a:gd name="T15" fmla="*/ 295 h 295"/>
                  <a:gd name="T16" fmla="*/ 379 w 696"/>
                  <a:gd name="T17" fmla="*/ 295 h 295"/>
                  <a:gd name="T18" fmla="*/ 432 w 696"/>
                  <a:gd name="T19" fmla="*/ 295 h 295"/>
                  <a:gd name="T20" fmla="*/ 696 w 696"/>
                  <a:gd name="T21" fmla="*/ 10 h 2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96" h="295">
                    <a:moveTo>
                      <a:pt x="696" y="10"/>
                    </a:moveTo>
                    <a:cubicBezTo>
                      <a:pt x="573" y="2"/>
                      <a:pt x="573" y="2"/>
                      <a:pt x="573" y="2"/>
                    </a:cubicBezTo>
                    <a:cubicBezTo>
                      <a:pt x="431" y="4"/>
                      <a:pt x="431" y="4"/>
                      <a:pt x="431" y="4"/>
                    </a:cubicBezTo>
                    <a:cubicBezTo>
                      <a:pt x="147" y="0"/>
                      <a:pt x="147" y="0"/>
                      <a:pt x="147" y="0"/>
                    </a:cubicBezTo>
                    <a:cubicBezTo>
                      <a:pt x="147" y="0"/>
                      <a:pt x="130" y="177"/>
                      <a:pt x="124" y="224"/>
                    </a:cubicBezTo>
                    <a:cubicBezTo>
                      <a:pt x="117" y="271"/>
                      <a:pt x="102" y="268"/>
                      <a:pt x="72" y="274"/>
                    </a:cubicBezTo>
                    <a:cubicBezTo>
                      <a:pt x="42" y="280"/>
                      <a:pt x="0" y="287"/>
                      <a:pt x="0" y="291"/>
                    </a:cubicBezTo>
                    <a:cubicBezTo>
                      <a:pt x="0" y="295"/>
                      <a:pt x="0" y="295"/>
                      <a:pt x="0" y="295"/>
                    </a:cubicBezTo>
                    <a:cubicBezTo>
                      <a:pt x="379" y="295"/>
                      <a:pt x="379" y="295"/>
                      <a:pt x="379" y="295"/>
                    </a:cubicBezTo>
                    <a:cubicBezTo>
                      <a:pt x="432" y="295"/>
                      <a:pt x="432" y="295"/>
                      <a:pt x="432" y="295"/>
                    </a:cubicBezTo>
                    <a:lnTo>
                      <a:pt x="696" y="10"/>
                    </a:lnTo>
                    <a:close/>
                  </a:path>
                </a:pathLst>
              </a:custGeom>
              <a:solidFill>
                <a:srgbClr val="A8A9AA"/>
              </a:solidFill>
              <a:ln>
                <a:noFill/>
              </a:ln>
            </p:spPr>
            <p:txBody>
              <a:bodyPr vert="horz" wrap="square" lIns="45720" tIns="22860" rIns="45720" bIns="22860" numCol="1" anchor="t" anchorCtr="0" compatLnSpc="1"/>
              <a:lstStyle/>
              <a:p>
                <a:endParaRPr lang="id-ID" sz="900" dirty="0">
                  <a:cs typeface="+mn-ea"/>
                  <a:sym typeface="+mn-lt"/>
                </a:endParaRPr>
              </a:p>
            </p:txBody>
          </p:sp>
          <p:sp>
            <p:nvSpPr>
              <p:cNvPr id="26" name="Freeform 17">
                <a:extLst>
                  <a:ext uri="{FF2B5EF4-FFF2-40B4-BE49-F238E27FC236}">
                    <a16:creationId xmlns:a16="http://schemas.microsoft.com/office/drawing/2014/main" xmlns="" id="{C743064F-060F-449C-A4B7-E30322037F56}"/>
                  </a:ext>
                </a:extLst>
              </p:cNvPr>
              <p:cNvSpPr/>
              <p:nvPr/>
            </p:nvSpPr>
            <p:spPr bwMode="auto">
              <a:xfrm>
                <a:off x="4300539" y="4154489"/>
                <a:ext cx="3589338" cy="341313"/>
              </a:xfrm>
              <a:custGeom>
                <a:avLst/>
                <a:gdLst>
                  <a:gd name="T0" fmla="*/ 0 w 2537"/>
                  <a:gd name="T1" fmla="*/ 0 h 241"/>
                  <a:gd name="T2" fmla="*/ 0 w 2537"/>
                  <a:gd name="T3" fmla="*/ 170 h 241"/>
                  <a:gd name="T4" fmla="*/ 71 w 2537"/>
                  <a:gd name="T5" fmla="*/ 241 h 241"/>
                  <a:gd name="T6" fmla="*/ 2467 w 2537"/>
                  <a:gd name="T7" fmla="*/ 241 h 241"/>
                  <a:gd name="T8" fmla="*/ 2537 w 2537"/>
                  <a:gd name="T9" fmla="*/ 170 h 241"/>
                  <a:gd name="T10" fmla="*/ 2537 w 2537"/>
                  <a:gd name="T11" fmla="*/ 0 h 241"/>
                  <a:gd name="T12" fmla="*/ 0 w 2537"/>
                  <a:gd name="T13" fmla="*/ 0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37" h="241">
                    <a:moveTo>
                      <a:pt x="0" y="0"/>
                    </a:moveTo>
                    <a:cubicBezTo>
                      <a:pt x="0" y="170"/>
                      <a:pt x="0" y="170"/>
                      <a:pt x="0" y="170"/>
                    </a:cubicBezTo>
                    <a:cubicBezTo>
                      <a:pt x="0" y="209"/>
                      <a:pt x="32" y="241"/>
                      <a:pt x="71" y="241"/>
                    </a:cubicBezTo>
                    <a:cubicBezTo>
                      <a:pt x="2467" y="241"/>
                      <a:pt x="2467" y="241"/>
                      <a:pt x="2467" y="241"/>
                    </a:cubicBezTo>
                    <a:cubicBezTo>
                      <a:pt x="2506" y="241"/>
                      <a:pt x="2537" y="209"/>
                      <a:pt x="2537" y="170"/>
                    </a:cubicBezTo>
                    <a:cubicBezTo>
                      <a:pt x="2537" y="0"/>
                      <a:pt x="2537" y="0"/>
                      <a:pt x="2537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2D3D5"/>
              </a:solidFill>
              <a:ln>
                <a:noFill/>
              </a:ln>
            </p:spPr>
            <p:txBody>
              <a:bodyPr vert="horz" wrap="square" lIns="45720" tIns="22860" rIns="45720" bIns="22860" numCol="1" anchor="t" anchorCtr="0" compatLnSpc="1"/>
              <a:lstStyle/>
              <a:p>
                <a:endParaRPr lang="id-ID" sz="900" dirty="0">
                  <a:cs typeface="+mn-ea"/>
                  <a:sym typeface="+mn-lt"/>
                </a:endParaRPr>
              </a:p>
            </p:txBody>
          </p:sp>
        </p:grpSp>
        <p:sp>
          <p:nvSpPr>
            <p:cNvPr id="6" name="실행 단추: 동영상 5">
              <a:hlinkClick r:id="" action="ppaction://noaction" highlightClick="1"/>
              <a:extLst>
                <a:ext uri="{FF2B5EF4-FFF2-40B4-BE49-F238E27FC236}">
                  <a16:creationId xmlns:a16="http://schemas.microsoft.com/office/drawing/2014/main" xmlns="" id="{2A6EC998-A134-4902-A3A7-03BC2F54D9E6}"/>
                </a:ext>
              </a:extLst>
            </p:cNvPr>
            <p:cNvSpPr/>
            <p:nvPr/>
          </p:nvSpPr>
          <p:spPr>
            <a:xfrm>
              <a:off x="6558352" y="1859519"/>
              <a:ext cx="1751040" cy="996030"/>
            </a:xfrm>
            <a:prstGeom prst="actionButtonMovi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&quot;허용 안 됨&quot; 기호 4">
              <a:extLst>
                <a:ext uri="{FF2B5EF4-FFF2-40B4-BE49-F238E27FC236}">
                  <a16:creationId xmlns:a16="http://schemas.microsoft.com/office/drawing/2014/main" xmlns="" id="{13552406-5E78-4E17-BC94-DFC99945B68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71171" y="1382246"/>
              <a:ext cx="2160000" cy="2160000"/>
            </a:xfrm>
            <a:prstGeom prst="noSmoking">
              <a:avLst/>
            </a:pr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xmlns="" id="{8657689A-19C5-4281-BACD-32A83CD8FAB1}"/>
              </a:ext>
            </a:extLst>
          </p:cNvPr>
          <p:cNvGrpSpPr>
            <a:grpSpLocks noChangeAspect="1"/>
          </p:cNvGrpSpPr>
          <p:nvPr/>
        </p:nvGrpSpPr>
        <p:grpSpPr>
          <a:xfrm>
            <a:off x="1266039" y="4873635"/>
            <a:ext cx="3120932" cy="1512000"/>
            <a:chOff x="1721797" y="4328808"/>
            <a:chExt cx="2972316" cy="1440000"/>
          </a:xfrm>
        </p:grpSpPr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xmlns="" id="{2E3240C2-0FF0-47F6-9192-DC07BB3B7F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17" t="31556" r="73750" b="21345"/>
            <a:stretch/>
          </p:blipFill>
          <p:spPr>
            <a:xfrm>
              <a:off x="1721797" y="4328808"/>
              <a:ext cx="1108801" cy="1440000"/>
            </a:xfrm>
            <a:prstGeom prst="rect">
              <a:avLst/>
            </a:prstGeom>
          </p:spPr>
        </p:pic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xmlns="" id="{D3992FED-B8BF-4F12-A1E8-F818DE118A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3077" t="31404" r="6389" b="21497"/>
            <a:stretch/>
          </p:blipFill>
          <p:spPr>
            <a:xfrm>
              <a:off x="3501263" y="4328808"/>
              <a:ext cx="1192850" cy="1368000"/>
            </a:xfrm>
            <a:prstGeom prst="rect">
              <a:avLst/>
            </a:prstGeom>
          </p:spPr>
        </p:pic>
        <p:cxnSp>
          <p:nvCxnSpPr>
            <p:cNvPr id="30" name="직선 화살표 연결선 29">
              <a:extLst>
                <a:ext uri="{FF2B5EF4-FFF2-40B4-BE49-F238E27FC236}">
                  <a16:creationId xmlns:a16="http://schemas.microsoft.com/office/drawing/2014/main" xmlns="" id="{7F13BD71-A2CA-49EB-98A9-004BD7782397}"/>
                </a:ext>
              </a:extLst>
            </p:cNvPr>
            <p:cNvCxnSpPr/>
            <p:nvPr/>
          </p:nvCxnSpPr>
          <p:spPr>
            <a:xfrm>
              <a:off x="2830598" y="4747098"/>
              <a:ext cx="670665" cy="0"/>
            </a:xfrm>
            <a:prstGeom prst="straightConnector1">
              <a:avLst/>
            </a:prstGeom>
            <a:ln w="38100"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화살표 연결선 30">
              <a:extLst>
                <a:ext uri="{FF2B5EF4-FFF2-40B4-BE49-F238E27FC236}">
                  <a16:creationId xmlns:a16="http://schemas.microsoft.com/office/drawing/2014/main" xmlns="" id="{88D2B668-962A-436B-A74B-C85426CB3BA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30598" y="5026110"/>
              <a:ext cx="670665" cy="0"/>
            </a:xfrm>
            <a:prstGeom prst="straightConnector1">
              <a:avLst/>
            </a:prstGeom>
            <a:ln w="3810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F6F0FF0E-C684-4D37-8A7A-83F800EC8414}"/>
              </a:ext>
            </a:extLst>
          </p:cNvPr>
          <p:cNvSpPr txBox="1"/>
          <p:nvPr/>
        </p:nvSpPr>
        <p:spPr>
          <a:xfrm>
            <a:off x="3076775" y="2216871"/>
            <a:ext cx="22988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暗号化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SHA – 256 )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3AB46EDB-C033-4C55-BA24-C5684D880F91}"/>
              </a:ext>
            </a:extLst>
          </p:cNvPr>
          <p:cNvSpPr txBox="1"/>
          <p:nvPr/>
        </p:nvSpPr>
        <p:spPr>
          <a:xfrm>
            <a:off x="8215000" y="2205563"/>
            <a:ext cx="22988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キャプチャ防止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924EBD0D-4865-4357-92C1-EE673D31FF13}"/>
              </a:ext>
            </a:extLst>
          </p:cNvPr>
          <p:cNvSpPr txBox="1"/>
          <p:nvPr/>
        </p:nvSpPr>
        <p:spPr>
          <a:xfrm>
            <a:off x="4279009" y="5273666"/>
            <a:ext cx="18271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 smtClean="0"/>
              <a:t>リアルタイム</a:t>
            </a:r>
            <a:endParaRPr lang="en-US" altLang="ja-JP" dirty="0" smtClean="0"/>
          </a:p>
          <a:p>
            <a:r>
              <a:rPr lang="ja-JP" altLang="en-US" dirty="0"/>
              <a:t>処理</a:t>
            </a:r>
            <a:r>
              <a:rPr lang="en-US" altLang="ja-JP" dirty="0">
                <a:ea typeface="나눔바른고딕" panose="020B0603020101020101" pitchFamily="50" charset="-127"/>
              </a:rPr>
              <a:t/>
            </a:r>
            <a:br>
              <a:rPr lang="en-US" altLang="ja-JP" dirty="0">
                <a:ea typeface="나눔바른고딕" panose="020B0603020101020101" pitchFamily="50" charset="-127"/>
              </a:rPr>
            </a:b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xmlns="" id="{A898F2F6-A2C7-46E8-B9BE-529D0960061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0821" y="2701618"/>
            <a:ext cx="2288815" cy="180000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E869FF76-D11B-4DC9-96DD-F250F4E9DD8B}"/>
              </a:ext>
            </a:extLst>
          </p:cNvPr>
          <p:cNvSpPr txBox="1"/>
          <p:nvPr/>
        </p:nvSpPr>
        <p:spPr>
          <a:xfrm>
            <a:off x="7482708" y="3974595"/>
            <a:ext cx="12517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SMS</a:t>
            </a:r>
            <a:r>
              <a:rPr lang="ja-JP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認証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xmlns="" id="{A6D2D080-F0FB-4391-9C46-1345111D405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0245" y="3289549"/>
            <a:ext cx="3403240" cy="1391925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A346394C-ACC6-4B77-98B3-E0D3D91A0EDB}"/>
              </a:ext>
            </a:extLst>
          </p:cNvPr>
          <p:cNvSpPr txBox="1"/>
          <p:nvPr/>
        </p:nvSpPr>
        <p:spPr>
          <a:xfrm>
            <a:off x="2018876" y="3876807"/>
            <a:ext cx="1284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Email </a:t>
            </a:r>
            <a:r>
              <a:rPr lang="ja-JP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認証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xmlns="" id="{27157DC9-D502-48A1-9CD9-F5E6AF4797EC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65" t="32325" r="10580" b="35029"/>
          <a:stretch/>
        </p:blipFill>
        <p:spPr>
          <a:xfrm>
            <a:off x="6044461" y="5073713"/>
            <a:ext cx="3319943" cy="972000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xmlns="" id="{51E9A060-2D8E-4941-8740-278094AB00FD}"/>
              </a:ext>
            </a:extLst>
          </p:cNvPr>
          <p:cNvSpPr txBox="1"/>
          <p:nvPr/>
        </p:nvSpPr>
        <p:spPr>
          <a:xfrm>
            <a:off x="9441002" y="5407167"/>
            <a:ext cx="2103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グーグルチャート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86838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51"/>
          <p:cNvSpPr/>
          <p:nvPr/>
        </p:nvSpPr>
        <p:spPr>
          <a:xfrm>
            <a:off x="770808" y="559459"/>
            <a:ext cx="70971" cy="62805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>
              <a:cs typeface="+mn-ea"/>
              <a:sym typeface="+mn-lt"/>
            </a:endParaRPr>
          </a:p>
        </p:txBody>
      </p:sp>
      <p:sp>
        <p:nvSpPr>
          <p:cNvPr id="18" name="TextBox 49">
            <a:extLst>
              <a:ext uri="{FF2B5EF4-FFF2-40B4-BE49-F238E27FC236}">
                <a16:creationId xmlns:a16="http://schemas.microsoft.com/office/drawing/2014/main" xmlns="" id="{BE25D2A2-9616-4FE7-9D72-727886586CB3}"/>
              </a:ext>
            </a:extLst>
          </p:cNvPr>
          <p:cNvSpPr txBox="1"/>
          <p:nvPr/>
        </p:nvSpPr>
        <p:spPr>
          <a:xfrm>
            <a:off x="911070" y="838036"/>
            <a:ext cx="7691655" cy="387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ja-JP" altLang="en-US" sz="2400" dirty="0" smtClean="0">
                <a:solidFill>
                  <a:schemeClr val="accent4"/>
                </a:solidFill>
              </a:rPr>
              <a:t>セキュリティの対策</a:t>
            </a:r>
            <a:endParaRPr lang="en-US" sz="2400" dirty="0">
              <a:solidFill>
                <a:schemeClr val="accent4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ea"/>
              <a:sym typeface="+mn-lt"/>
            </a:endParaRPr>
          </a:p>
        </p:txBody>
      </p:sp>
      <p:sp>
        <p:nvSpPr>
          <p:cNvPr id="19" name="TextBox 50">
            <a:extLst>
              <a:ext uri="{FF2B5EF4-FFF2-40B4-BE49-F238E27FC236}">
                <a16:creationId xmlns:a16="http://schemas.microsoft.com/office/drawing/2014/main" xmlns="" id="{C6C7CD5A-4B06-4561-90EB-10A80ACDA686}"/>
              </a:ext>
            </a:extLst>
          </p:cNvPr>
          <p:cNvSpPr txBox="1"/>
          <p:nvPr/>
        </p:nvSpPr>
        <p:spPr>
          <a:xfrm>
            <a:off x="911070" y="537560"/>
            <a:ext cx="43780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ea"/>
                <a:sym typeface="+mn-lt"/>
              </a:rPr>
              <a:t>ForYou</a:t>
            </a:r>
            <a:r>
              <a:rPr lang="en-US" altLang="ko-KR" sz="1400" dirty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ea"/>
                <a:sym typeface="+mn-lt"/>
              </a:rPr>
              <a:t> books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98AA223F-EB4F-4139-B3BF-F89F32DD6C7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7860" y="-50118"/>
            <a:ext cx="1440000" cy="14400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B697393D-D6CD-461A-8455-7F0B9F02854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29" t="1591" r="5235" b="3407"/>
          <a:stretch/>
        </p:blipFill>
        <p:spPr>
          <a:xfrm>
            <a:off x="1113331" y="1809781"/>
            <a:ext cx="4982671" cy="259741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5850F513-144C-4713-94E9-4C7AE0FABC3D}"/>
              </a:ext>
            </a:extLst>
          </p:cNvPr>
          <p:cNvSpPr txBox="1"/>
          <p:nvPr/>
        </p:nvSpPr>
        <p:spPr>
          <a:xfrm>
            <a:off x="1500281" y="4542932"/>
            <a:ext cx="42087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dirty="0"/>
              <a:t>暗号化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SHA – 256 )</a:t>
            </a:r>
          </a:p>
          <a:p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ja-JP" altLang="en-US" dirty="0" smtClean="0"/>
              <a:t>上記のよう</a:t>
            </a:r>
            <a:r>
              <a:rPr lang="ja-JP" altLang="en-US" dirty="0"/>
              <a:t>に</a:t>
            </a:r>
            <a:r>
              <a:rPr lang="ja-JP" altLang="en-US" dirty="0" smtClean="0"/>
              <a:t>パターンで暗号化</a:t>
            </a:r>
            <a:r>
              <a:rPr lang="ja-JP" altLang="en-US" dirty="0"/>
              <a:t>して</a:t>
            </a:r>
            <a:br>
              <a:rPr lang="ja-JP" altLang="en-US" dirty="0"/>
            </a:br>
            <a:r>
              <a:rPr lang="ja-JP" altLang="en-US" dirty="0"/>
              <a:t>保存する</a:t>
            </a:r>
            <a:r>
              <a:rPr lang="en-US" altLang="ja-JP" dirty="0"/>
              <a:t>SHA-256</a:t>
            </a:r>
            <a:r>
              <a:rPr lang="ja-JP" altLang="en-US" dirty="0"/>
              <a:t>方式使用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661353A1-2510-4A62-8E3F-8634366AEFB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7611" y="1895430"/>
            <a:ext cx="4521060" cy="242611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BB14EC82-8739-4D71-9E79-88029ACD404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87" r="34734" b="84260"/>
          <a:stretch/>
        </p:blipFill>
        <p:spPr>
          <a:xfrm>
            <a:off x="6863529" y="1488694"/>
            <a:ext cx="4044331" cy="1120775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7D63AD0F-E639-450E-BFDC-D422B1D5A5FD}"/>
              </a:ext>
            </a:extLst>
          </p:cNvPr>
          <p:cNvSpPr txBox="1"/>
          <p:nvPr/>
        </p:nvSpPr>
        <p:spPr>
          <a:xfrm>
            <a:off x="6243285" y="4542933"/>
            <a:ext cx="5395275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dirty="0"/>
              <a:t>キャプチャ防止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2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2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</a:t>
            </a:r>
            <a:r>
              <a:rPr lang="ja-JP" altLang="en-US" sz="2000" dirty="0" smtClean="0"/>
              <a:t>図書を読む画面でマウスの右の方をクリック</a:t>
            </a:r>
            <a:r>
              <a:rPr lang="ja-JP" altLang="en-US" sz="2000" dirty="0"/>
              <a:t>したときに警告文</a:t>
            </a:r>
            <a:r>
              <a:rPr lang="ja-JP" altLang="en-US" sz="2000" dirty="0" smtClean="0"/>
              <a:t>が現れる。</a:t>
            </a:r>
            <a:endParaRPr lang="en-US" altLang="ja-JP" sz="2000" dirty="0" smtClean="0"/>
          </a:p>
          <a:p>
            <a:r>
              <a:rPr lang="en-US" altLang="ko-KR" sz="200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PrintScreen</a:t>
            </a:r>
            <a:r>
              <a:rPr lang="ja-JP" altLang="en-US" sz="200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、</a:t>
            </a:r>
            <a:r>
              <a:rPr lang="en-US" altLang="ja-JP" sz="2000" dirty="0"/>
              <a:t>, </a:t>
            </a:r>
            <a:r>
              <a:rPr lang="ja-JP" altLang="en-US" sz="2000" dirty="0"/>
              <a:t>キャプチャー道具などの道具は有料ソリューション</a:t>
            </a:r>
            <a:r>
              <a:rPr lang="ja-JP" altLang="en-US" sz="2000" dirty="0" smtClean="0"/>
              <a:t>を購買</a:t>
            </a:r>
            <a:r>
              <a:rPr lang="ja-JP" altLang="en-US" sz="2000" dirty="0"/>
              <a:t>すれば防止可能。</a:t>
            </a:r>
            <a:endParaRPr lang="ko-KR" altLang="en-US" sz="2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17246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51"/>
          <p:cNvSpPr/>
          <p:nvPr/>
        </p:nvSpPr>
        <p:spPr>
          <a:xfrm>
            <a:off x="770808" y="559459"/>
            <a:ext cx="70971" cy="62805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>
              <a:cs typeface="+mn-ea"/>
              <a:sym typeface="+mn-lt"/>
            </a:endParaRPr>
          </a:p>
        </p:txBody>
      </p:sp>
      <p:sp>
        <p:nvSpPr>
          <p:cNvPr id="18" name="TextBox 49">
            <a:extLst>
              <a:ext uri="{FF2B5EF4-FFF2-40B4-BE49-F238E27FC236}">
                <a16:creationId xmlns:a16="http://schemas.microsoft.com/office/drawing/2014/main" xmlns="" id="{BE25D2A2-9616-4FE7-9D72-727886586CB3}"/>
              </a:ext>
            </a:extLst>
          </p:cNvPr>
          <p:cNvSpPr txBox="1"/>
          <p:nvPr/>
        </p:nvSpPr>
        <p:spPr>
          <a:xfrm>
            <a:off x="911070" y="838036"/>
            <a:ext cx="7691655" cy="387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ja-JP" altLang="en-US" sz="2400" dirty="0" smtClean="0">
                <a:solidFill>
                  <a:schemeClr val="tx2"/>
                </a:solidFill>
                <a:latin typeface="+mn-ea"/>
                <a:cs typeface="+mn-ea"/>
                <a:sym typeface="+mn-lt"/>
              </a:rPr>
              <a:t>本人の認証</a:t>
            </a:r>
            <a:endParaRPr lang="en-US" sz="2400" dirty="0">
              <a:solidFill>
                <a:schemeClr val="tx2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19" name="TextBox 50">
            <a:extLst>
              <a:ext uri="{FF2B5EF4-FFF2-40B4-BE49-F238E27FC236}">
                <a16:creationId xmlns:a16="http://schemas.microsoft.com/office/drawing/2014/main" xmlns="" id="{C6C7CD5A-4B06-4561-90EB-10A80ACDA686}"/>
              </a:ext>
            </a:extLst>
          </p:cNvPr>
          <p:cNvSpPr txBox="1"/>
          <p:nvPr/>
        </p:nvSpPr>
        <p:spPr>
          <a:xfrm>
            <a:off x="911070" y="537560"/>
            <a:ext cx="43780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ea"/>
                <a:sym typeface="+mn-lt"/>
              </a:rPr>
              <a:t>ForYou</a:t>
            </a:r>
            <a:r>
              <a:rPr lang="en-US" altLang="ko-KR" sz="1400" dirty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ea"/>
                <a:sym typeface="+mn-lt"/>
              </a:rPr>
              <a:t> books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98AA223F-EB4F-4139-B3BF-F89F32DD6C7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7860" y="-50118"/>
            <a:ext cx="1440000" cy="1440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33F67C38-2A71-4DE2-A7A7-07410A1B4A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0585" y="1265062"/>
            <a:ext cx="2585259" cy="476079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xmlns="" id="{DA92BCF5-C415-4AEB-81BA-35DB50026C9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071" y="2278015"/>
            <a:ext cx="4496799" cy="223472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E39B148A-0283-4BBF-A041-E9A87B0488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0585" y="1126959"/>
            <a:ext cx="2585259" cy="4833073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xmlns="" id="{E6158B49-4B76-4325-96E4-6E11FAFA3CED}"/>
              </a:ext>
            </a:extLst>
          </p:cNvPr>
          <p:cNvGrpSpPr/>
          <p:nvPr/>
        </p:nvGrpSpPr>
        <p:grpSpPr>
          <a:xfrm>
            <a:off x="2088083" y="1126959"/>
            <a:ext cx="2530268" cy="4833073"/>
            <a:chOff x="8134065" y="1041168"/>
            <a:chExt cx="2880000" cy="5384085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xmlns="" id="{FE185733-E81F-4CD8-A0E1-AB57E43A402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34065" y="1041168"/>
              <a:ext cx="2880000" cy="4738639"/>
            </a:xfrm>
            <a:prstGeom prst="rect">
              <a:avLst/>
            </a:prstGeom>
          </p:spPr>
        </p:pic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xmlns="" id="{82D19F99-F2CE-4F84-A8BC-6DDA3008941A}"/>
                </a:ext>
              </a:extLst>
            </p:cNvPr>
            <p:cNvSpPr/>
            <p:nvPr/>
          </p:nvSpPr>
          <p:spPr>
            <a:xfrm>
              <a:off x="8134065" y="5670489"/>
              <a:ext cx="2880000" cy="7547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301E134E-672E-4212-B61B-680C9A18820B}"/>
              </a:ext>
            </a:extLst>
          </p:cNvPr>
          <p:cNvSpPr txBox="1"/>
          <p:nvPr/>
        </p:nvSpPr>
        <p:spPr>
          <a:xfrm>
            <a:off x="2519829" y="5321400"/>
            <a:ext cx="12792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E-mail </a:t>
            </a:r>
            <a:r>
              <a:rPr lang="ja-JP" altLang="en-US" dirty="0" smtClean="0"/>
              <a:t>認証</a:t>
            </a:r>
            <a:endParaRPr lang="ko-KR" altLang="en-US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xmlns="" id="{06852B0F-325E-4D20-874D-D138E3CAD4B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1312" t="20836" r="8848" b="37538"/>
          <a:stretch/>
        </p:blipFill>
        <p:spPr>
          <a:xfrm>
            <a:off x="7778583" y="2181575"/>
            <a:ext cx="2834221" cy="237355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xmlns="" id="{C74CCDD1-43B8-4703-A517-E948AD195B03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75184"/>
          <a:stretch/>
        </p:blipFill>
        <p:spPr>
          <a:xfrm>
            <a:off x="7778584" y="2642060"/>
            <a:ext cx="2750457" cy="140303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BD140230-7C24-4543-8EA8-AA5983257F5B}"/>
              </a:ext>
            </a:extLst>
          </p:cNvPr>
          <p:cNvSpPr txBox="1"/>
          <p:nvPr/>
        </p:nvSpPr>
        <p:spPr>
          <a:xfrm>
            <a:off x="8602725" y="4743904"/>
            <a:ext cx="13696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SMS </a:t>
            </a:r>
            <a:r>
              <a:rPr lang="ja-JP" altLang="en-US" dirty="0" smtClean="0"/>
              <a:t>認証</a:t>
            </a:r>
            <a:endParaRPr lang="ko-KR" altLang="en-US" dirty="0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xmlns="" id="{5E922AA2-22B1-4BB1-8704-05EDFFA00BE2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0722" t="21401" r="11876" b="41277"/>
          <a:stretch/>
        </p:blipFill>
        <p:spPr>
          <a:xfrm>
            <a:off x="7778583" y="2181579"/>
            <a:ext cx="3085647" cy="2267877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xmlns="" id="{76F6353E-DB93-46F5-B551-4727283013D8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4420" t="18144" b="30922"/>
          <a:stretch/>
        </p:blipFill>
        <p:spPr>
          <a:xfrm>
            <a:off x="7998863" y="1794125"/>
            <a:ext cx="2645087" cy="2749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138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xmlns="" id="{564D1B13-4519-4374-ABEB-367C159AAA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205" y="1833416"/>
            <a:ext cx="4071271" cy="3342957"/>
          </a:xfrm>
          <a:prstGeom prst="rect">
            <a:avLst/>
          </a:prstGeom>
        </p:spPr>
      </p:pic>
      <p:sp>
        <p:nvSpPr>
          <p:cNvPr id="22" name="Rectangle 51"/>
          <p:cNvSpPr/>
          <p:nvPr/>
        </p:nvSpPr>
        <p:spPr>
          <a:xfrm>
            <a:off x="770808" y="559459"/>
            <a:ext cx="70971" cy="62805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>
              <a:cs typeface="+mn-ea"/>
              <a:sym typeface="+mn-lt"/>
            </a:endParaRPr>
          </a:p>
        </p:txBody>
      </p:sp>
      <p:sp>
        <p:nvSpPr>
          <p:cNvPr id="18" name="TextBox 49">
            <a:extLst>
              <a:ext uri="{FF2B5EF4-FFF2-40B4-BE49-F238E27FC236}">
                <a16:creationId xmlns:a16="http://schemas.microsoft.com/office/drawing/2014/main" xmlns="" id="{BE25D2A2-9616-4FE7-9D72-727886586CB3}"/>
              </a:ext>
            </a:extLst>
          </p:cNvPr>
          <p:cNvSpPr txBox="1"/>
          <p:nvPr/>
        </p:nvSpPr>
        <p:spPr>
          <a:xfrm>
            <a:off x="911070" y="838036"/>
            <a:ext cx="7691655" cy="387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2400" dirty="0" smtClean="0">
                <a:solidFill>
                  <a:schemeClr val="tx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ea"/>
                <a:sym typeface="+mn-lt"/>
              </a:rPr>
              <a:t>Ajax</a:t>
            </a:r>
            <a:r>
              <a:rPr lang="ja-JP" altLang="en-US" sz="2400" dirty="0">
                <a:solidFill>
                  <a:schemeClr val="tx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ea"/>
                <a:sym typeface="+mn-lt"/>
              </a:rPr>
              <a:t>　</a:t>
            </a:r>
            <a:r>
              <a:rPr lang="ja-JP" altLang="en-US" sz="2400" dirty="0" smtClean="0">
                <a:solidFill>
                  <a:schemeClr val="accent4"/>
                </a:solidFill>
              </a:rPr>
              <a:t>リアルタイム</a:t>
            </a:r>
            <a:r>
              <a:rPr lang="ja-JP" altLang="en-US" sz="2400" dirty="0">
                <a:solidFill>
                  <a:schemeClr val="accent4"/>
                </a:solidFill>
              </a:rPr>
              <a:t>処理</a:t>
            </a:r>
            <a:r>
              <a:rPr lang="en-US" altLang="ko-KR" sz="2400" dirty="0" smtClean="0">
                <a:solidFill>
                  <a:schemeClr val="accent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ea"/>
                <a:sym typeface="+mn-lt"/>
              </a:rPr>
              <a:t>, </a:t>
            </a:r>
            <a:r>
              <a:rPr lang="en-US" altLang="ko-KR" sz="2400" dirty="0">
                <a:solidFill>
                  <a:schemeClr val="accent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ea"/>
                <a:sym typeface="+mn-lt"/>
              </a:rPr>
              <a:t>Excel</a:t>
            </a:r>
            <a:r>
              <a:rPr lang="ko-KR" altLang="en-US" sz="2400" dirty="0">
                <a:solidFill>
                  <a:schemeClr val="accent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ea"/>
                <a:sym typeface="+mn-lt"/>
              </a:rPr>
              <a:t> </a:t>
            </a:r>
            <a:r>
              <a:rPr lang="en-US" altLang="ko-KR" sz="2400" dirty="0">
                <a:solidFill>
                  <a:schemeClr val="accent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ea"/>
                <a:sym typeface="+mn-lt"/>
              </a:rPr>
              <a:t>parsing</a:t>
            </a:r>
            <a:endParaRPr lang="en-US" sz="2400" dirty="0">
              <a:solidFill>
                <a:schemeClr val="accent4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ea"/>
              <a:sym typeface="+mn-lt"/>
            </a:endParaRPr>
          </a:p>
        </p:txBody>
      </p:sp>
      <p:sp>
        <p:nvSpPr>
          <p:cNvPr id="19" name="TextBox 50">
            <a:extLst>
              <a:ext uri="{FF2B5EF4-FFF2-40B4-BE49-F238E27FC236}">
                <a16:creationId xmlns:a16="http://schemas.microsoft.com/office/drawing/2014/main" xmlns="" id="{C6C7CD5A-4B06-4561-90EB-10A80ACDA686}"/>
              </a:ext>
            </a:extLst>
          </p:cNvPr>
          <p:cNvSpPr txBox="1"/>
          <p:nvPr/>
        </p:nvSpPr>
        <p:spPr>
          <a:xfrm>
            <a:off x="911070" y="537560"/>
            <a:ext cx="43780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ea"/>
                <a:sym typeface="+mn-lt"/>
              </a:rPr>
              <a:t>ForYou</a:t>
            </a:r>
            <a:r>
              <a:rPr lang="en-US" altLang="ko-KR" sz="1400" dirty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ea"/>
                <a:sym typeface="+mn-lt"/>
              </a:rPr>
              <a:t> books</a:t>
            </a: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xmlns="" id="{12C32174-4390-4435-BBF6-DDDDCA7CC1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230" y="1927049"/>
            <a:ext cx="4112900" cy="3189301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xmlns="" id="{021741A7-3C3B-434D-BECF-864FB3ADD8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556" y="3610500"/>
            <a:ext cx="3828019" cy="26966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98AA223F-EB4F-4139-B3BF-F89F32DD6C7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7860" y="-50118"/>
            <a:ext cx="1440000" cy="1440000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xmlns="" id="{EE7187EF-FD06-4B8B-976B-91149E57CA0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555" y="4031911"/>
            <a:ext cx="3281351" cy="230483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xmlns="" id="{83538021-84F6-49D7-8652-9D1D33B4230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205" y="1906725"/>
            <a:ext cx="3918163" cy="357317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xmlns="" id="{3DA700FC-6760-4F09-8708-DD0DED266C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071" y="1950587"/>
            <a:ext cx="4149671" cy="321781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C2F9BA20-F409-4F0C-9928-516F42267EA0}"/>
              </a:ext>
            </a:extLst>
          </p:cNvPr>
          <p:cNvSpPr txBox="1"/>
          <p:nvPr/>
        </p:nvSpPr>
        <p:spPr>
          <a:xfrm>
            <a:off x="1553343" y="5463332"/>
            <a:ext cx="28651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Ajax</a:t>
            </a:r>
            <a:r>
              <a:rPr lang="ja-JP" altLang="en-US" dirty="0" smtClean="0"/>
              <a:t>リアルタイム処理を活用した</a:t>
            </a:r>
            <a:r>
              <a:rPr lang="zh-CN" altLang="en-US" dirty="0"/>
              <a:t>会員加入画面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9D78B9B0-895A-4179-A3A9-809E7EF0551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5187" y="1950591"/>
            <a:ext cx="4738735" cy="336214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3AA1216B-AC74-4802-823D-7711D63CFFB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6678" y="2370411"/>
            <a:ext cx="5535753" cy="150975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xmlns="" id="{BE76AE58-2FEC-4E2B-9CFE-74813D24B50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340" y="2285385"/>
            <a:ext cx="6332769" cy="181371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2F8734EC-700C-4209-8D56-6103AF08EC4C}"/>
              </a:ext>
            </a:extLst>
          </p:cNvPr>
          <p:cNvSpPr txBox="1"/>
          <p:nvPr/>
        </p:nvSpPr>
        <p:spPr>
          <a:xfrm>
            <a:off x="6681015" y="5463334"/>
            <a:ext cx="39870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dirty="0" smtClean="0">
                <a:latin typeface="+mn-ea"/>
              </a:rPr>
              <a:t>リストを</a:t>
            </a:r>
            <a:r>
              <a:rPr lang="ko-KR" altLang="en-US" dirty="0" smtClean="0">
                <a:latin typeface="+mn-ea"/>
              </a:rPr>
              <a:t> </a:t>
            </a:r>
            <a:r>
              <a:rPr lang="en-US" altLang="ko-KR" dirty="0" smtClean="0">
                <a:latin typeface="+mn-ea"/>
              </a:rPr>
              <a:t>Excel</a:t>
            </a:r>
            <a:r>
              <a:rPr lang="ja-JP" altLang="en-US" dirty="0"/>
              <a:t>文書にダウンロードする画面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13586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98A55E08-A328-438A-92CB-46E916511D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750" r="9784" b="25628"/>
          <a:stretch/>
        </p:blipFill>
        <p:spPr>
          <a:xfrm>
            <a:off x="281305" y="1145817"/>
            <a:ext cx="8923155" cy="4076427"/>
          </a:xfrm>
          <a:prstGeom prst="rect">
            <a:avLst/>
          </a:prstGeom>
        </p:spPr>
      </p:pic>
      <p:sp>
        <p:nvSpPr>
          <p:cNvPr id="22" name="Rectangle 51"/>
          <p:cNvSpPr/>
          <p:nvPr/>
        </p:nvSpPr>
        <p:spPr>
          <a:xfrm>
            <a:off x="770808" y="559459"/>
            <a:ext cx="70971" cy="62805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>
              <a:cs typeface="+mn-ea"/>
              <a:sym typeface="+mn-lt"/>
            </a:endParaRPr>
          </a:p>
        </p:txBody>
      </p:sp>
      <p:sp>
        <p:nvSpPr>
          <p:cNvPr id="18" name="TextBox 49">
            <a:extLst>
              <a:ext uri="{FF2B5EF4-FFF2-40B4-BE49-F238E27FC236}">
                <a16:creationId xmlns:a16="http://schemas.microsoft.com/office/drawing/2014/main" xmlns="" id="{BE25D2A2-9616-4FE7-9D72-727886586CB3}"/>
              </a:ext>
            </a:extLst>
          </p:cNvPr>
          <p:cNvSpPr txBox="1"/>
          <p:nvPr/>
        </p:nvSpPr>
        <p:spPr>
          <a:xfrm>
            <a:off x="897057" y="838036"/>
            <a:ext cx="7691655" cy="387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ja-JP" altLang="en-US" sz="2400" dirty="0">
                <a:solidFill>
                  <a:schemeClr val="accent4"/>
                </a:solidFill>
              </a:rPr>
              <a:t>売上管理</a:t>
            </a:r>
            <a:r>
              <a:rPr lang="en-US" altLang="ko-KR" sz="2400" dirty="0" smtClean="0">
                <a:solidFill>
                  <a:schemeClr val="tx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ea"/>
                <a:sym typeface="+mn-lt"/>
              </a:rPr>
              <a:t>, </a:t>
            </a:r>
            <a:r>
              <a:rPr lang="en-US" altLang="ko-KR" sz="2400" dirty="0">
                <a:solidFill>
                  <a:schemeClr val="tx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ea"/>
                <a:sym typeface="+mn-lt"/>
              </a:rPr>
              <a:t>Google Chart</a:t>
            </a:r>
            <a:endParaRPr lang="en-US" sz="2400" dirty="0">
              <a:solidFill>
                <a:schemeClr val="tx2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ea"/>
              <a:sym typeface="+mn-lt"/>
            </a:endParaRPr>
          </a:p>
        </p:txBody>
      </p:sp>
      <p:sp>
        <p:nvSpPr>
          <p:cNvPr id="19" name="TextBox 50">
            <a:extLst>
              <a:ext uri="{FF2B5EF4-FFF2-40B4-BE49-F238E27FC236}">
                <a16:creationId xmlns:a16="http://schemas.microsoft.com/office/drawing/2014/main" xmlns="" id="{C6C7CD5A-4B06-4561-90EB-10A80ACDA686}"/>
              </a:ext>
            </a:extLst>
          </p:cNvPr>
          <p:cNvSpPr txBox="1"/>
          <p:nvPr/>
        </p:nvSpPr>
        <p:spPr>
          <a:xfrm>
            <a:off x="911070" y="537560"/>
            <a:ext cx="43780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ea"/>
                <a:sym typeface="+mn-lt"/>
              </a:rPr>
              <a:t>ForYou</a:t>
            </a:r>
            <a:r>
              <a:rPr lang="en-US" altLang="ko-KR" sz="1400" dirty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ea"/>
                <a:sym typeface="+mn-lt"/>
              </a:rPr>
              <a:t> books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98AA223F-EB4F-4139-B3BF-F89F32DD6C7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7860" y="-50118"/>
            <a:ext cx="1440000" cy="14400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2A297B99-A34D-44AF-AFF3-A2E7ED945C2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917" t="29395" r="35167" b="25923"/>
          <a:stretch/>
        </p:blipFill>
        <p:spPr>
          <a:xfrm>
            <a:off x="1405653" y="2453442"/>
            <a:ext cx="5223711" cy="289533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81EDC9B3-97BB-4F07-8099-B7ED566F4C9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9299" r="9027"/>
          <a:stretch/>
        </p:blipFill>
        <p:spPr>
          <a:xfrm>
            <a:off x="1219201" y="1446676"/>
            <a:ext cx="7584835" cy="341545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70E0E215-A7F5-4377-ABF8-2D077BF59D8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2083" t="31500" r="24997" b="4733"/>
          <a:stretch/>
        </p:blipFill>
        <p:spPr>
          <a:xfrm>
            <a:off x="6669854" y="3429000"/>
            <a:ext cx="4399225" cy="259096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xmlns="" id="{C60B6B49-43D3-4E93-9213-5877C22899C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5166" t="31352" r="27207" b="32"/>
          <a:stretch/>
        </p:blipFill>
        <p:spPr>
          <a:xfrm>
            <a:off x="6639374" y="2445594"/>
            <a:ext cx="4399225" cy="3525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623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TextBox 91"/>
          <p:cNvSpPr txBox="1"/>
          <p:nvPr/>
        </p:nvSpPr>
        <p:spPr>
          <a:xfrm>
            <a:off x="2616005" y="2639185"/>
            <a:ext cx="64033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5400" spc="600" dirty="0" smtClean="0">
                <a:solidFill>
                  <a:schemeClr val="tx1">
                    <a:lumMod val="50000"/>
                  </a:schemeClr>
                </a:solidFill>
                <a:latin typeface="Californian FB" panose="0207040306080B030204" pitchFamily="18" charset="0"/>
              </a:rPr>
              <a:t>I</a:t>
            </a:r>
            <a:r>
              <a:rPr lang="en-US" altLang="ko-KR" sz="2800" spc="600" dirty="0" smtClean="0">
                <a:solidFill>
                  <a:schemeClr val="tx1">
                    <a:lumMod val="50000"/>
                  </a:schemeClr>
                </a:solidFill>
                <a:latin typeface="Californian FB" panose="0207040306080B030204" pitchFamily="18" charset="0"/>
              </a:rPr>
              <a:t>NTRODUCTION</a:t>
            </a:r>
            <a:endParaRPr lang="ko-KR" altLang="en-US" sz="2800" spc="600" dirty="0">
              <a:solidFill>
                <a:schemeClr val="tx1">
                  <a:lumMod val="50000"/>
                </a:schemeClr>
              </a:solidFill>
              <a:latin typeface="Californian FB" panose="0207040306080B030204" pitchFamily="18" charset="0"/>
            </a:endParaRPr>
          </a:p>
        </p:txBody>
      </p:sp>
      <p:sp>
        <p:nvSpPr>
          <p:cNvPr id="97" name="직사각형 96"/>
          <p:cNvSpPr/>
          <p:nvPr/>
        </p:nvSpPr>
        <p:spPr>
          <a:xfrm>
            <a:off x="982671" y="3548177"/>
            <a:ext cx="10147300" cy="108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8947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51"/>
          <p:cNvSpPr/>
          <p:nvPr/>
        </p:nvSpPr>
        <p:spPr>
          <a:xfrm>
            <a:off x="770808" y="559459"/>
            <a:ext cx="70971" cy="62805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>
              <a:cs typeface="+mn-ea"/>
              <a:sym typeface="+mn-lt"/>
            </a:endParaRPr>
          </a:p>
        </p:txBody>
      </p:sp>
      <p:sp>
        <p:nvSpPr>
          <p:cNvPr id="18" name="TextBox 49">
            <a:extLst>
              <a:ext uri="{FF2B5EF4-FFF2-40B4-BE49-F238E27FC236}">
                <a16:creationId xmlns:a16="http://schemas.microsoft.com/office/drawing/2014/main" xmlns="" id="{BE25D2A2-9616-4FE7-9D72-727886586CB3}"/>
              </a:ext>
            </a:extLst>
          </p:cNvPr>
          <p:cNvSpPr txBox="1"/>
          <p:nvPr/>
        </p:nvSpPr>
        <p:spPr>
          <a:xfrm>
            <a:off x="911070" y="838036"/>
            <a:ext cx="7691655" cy="387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ja-JP" altLang="en-US" sz="2400" dirty="0" smtClean="0">
                <a:solidFill>
                  <a:schemeClr val="tx2"/>
                </a:solidFill>
                <a:latin typeface="+mn-ea"/>
                <a:cs typeface="+mn-ea"/>
                <a:sym typeface="+mn-lt"/>
              </a:rPr>
              <a:t>惜しかった点</a:t>
            </a:r>
            <a:endParaRPr lang="en-US" sz="2400" dirty="0">
              <a:solidFill>
                <a:schemeClr val="tx2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19" name="TextBox 50">
            <a:extLst>
              <a:ext uri="{FF2B5EF4-FFF2-40B4-BE49-F238E27FC236}">
                <a16:creationId xmlns:a16="http://schemas.microsoft.com/office/drawing/2014/main" xmlns="" id="{C6C7CD5A-4B06-4561-90EB-10A80ACDA686}"/>
              </a:ext>
            </a:extLst>
          </p:cNvPr>
          <p:cNvSpPr txBox="1"/>
          <p:nvPr/>
        </p:nvSpPr>
        <p:spPr>
          <a:xfrm>
            <a:off x="911070" y="537560"/>
            <a:ext cx="43780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ea"/>
                <a:sym typeface="+mn-lt"/>
              </a:rPr>
              <a:t>ForYou</a:t>
            </a:r>
            <a:r>
              <a:rPr lang="en-US" altLang="ko-KR" sz="1400" dirty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ea"/>
                <a:sym typeface="+mn-lt"/>
              </a:rPr>
              <a:t> books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98AA223F-EB4F-4139-B3BF-F89F32DD6C7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7860" y="-50118"/>
            <a:ext cx="1440000" cy="1440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08C4E626-0AFA-4C64-A39E-9B0D64E2C7B9}"/>
              </a:ext>
            </a:extLst>
          </p:cNvPr>
          <p:cNvSpPr txBox="1"/>
          <p:nvPr/>
        </p:nvSpPr>
        <p:spPr>
          <a:xfrm>
            <a:off x="1397875" y="1654653"/>
            <a:ext cx="10104863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arenR"/>
            </a:pPr>
            <a:r>
              <a:rPr lang="ja-JP" altLang="en-US" sz="2200" dirty="0"/>
              <a:t>スムーズなテストのための初期データベースの不足</a:t>
            </a:r>
            <a:endParaRPr lang="en-US" altLang="ko-KR" sz="22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2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</a:t>
            </a:r>
            <a:r>
              <a:rPr lang="en-US" altLang="ko-KR" sz="2000" dirty="0" smtClean="0">
                <a:latin typeface="+mj-ea"/>
                <a:ea typeface="+mj-ea"/>
              </a:rPr>
              <a:t>- </a:t>
            </a:r>
            <a:r>
              <a:rPr lang="ja-JP" altLang="en-US" sz="2000" dirty="0">
                <a:latin typeface="+mj-ea"/>
                <a:ea typeface="+mj-ea"/>
              </a:rPr>
              <a:t>図書</a:t>
            </a:r>
            <a:r>
              <a:rPr lang="ko-KR" altLang="en-US" sz="2000" dirty="0" smtClean="0">
                <a:latin typeface="+mj-ea"/>
                <a:ea typeface="+mj-ea"/>
              </a:rPr>
              <a:t> </a:t>
            </a:r>
            <a:r>
              <a:rPr lang="ja-JP" altLang="en-US" sz="2000" dirty="0" smtClean="0">
                <a:latin typeface="+mj-ea"/>
                <a:ea typeface="+mj-ea"/>
              </a:rPr>
              <a:t>の</a:t>
            </a:r>
            <a:r>
              <a:rPr lang="en-US" altLang="ko-KR" sz="2000" dirty="0" smtClean="0">
                <a:latin typeface="+mj-ea"/>
                <a:ea typeface="+mj-ea"/>
              </a:rPr>
              <a:t>DB</a:t>
            </a:r>
            <a:r>
              <a:rPr lang="ja-JP" altLang="en-US" sz="2000" dirty="0">
                <a:latin typeface="+mj-ea"/>
                <a:ea typeface="+mj-ea"/>
              </a:rPr>
              <a:t>は</a:t>
            </a:r>
            <a:r>
              <a:rPr lang="en-US" altLang="ko-KR" sz="2000" dirty="0" smtClean="0">
                <a:latin typeface="+mj-ea"/>
                <a:ea typeface="+mj-ea"/>
              </a:rPr>
              <a:t> </a:t>
            </a:r>
            <a:r>
              <a:rPr lang="ja-JP" altLang="en-US" sz="2000" dirty="0" smtClean="0">
                <a:latin typeface="+mj-ea"/>
                <a:ea typeface="+mj-ea"/>
              </a:rPr>
              <a:t>約</a:t>
            </a:r>
            <a:r>
              <a:rPr lang="ja-JP" altLang="en-US" sz="2000" dirty="0">
                <a:latin typeface="+mj-ea"/>
                <a:ea typeface="+mj-ea"/>
              </a:rPr>
              <a:t>１２０</a:t>
            </a:r>
            <a:r>
              <a:rPr lang="ja-JP" altLang="en-US" sz="2000" dirty="0" smtClean="0">
                <a:latin typeface="+mj-ea"/>
                <a:ea typeface="+mj-ea"/>
              </a:rPr>
              <a:t>個</a:t>
            </a:r>
            <a:r>
              <a:rPr lang="ko-KR" altLang="en-US" sz="2000" dirty="0" smtClean="0">
                <a:latin typeface="+mj-ea"/>
                <a:ea typeface="+mj-ea"/>
              </a:rPr>
              <a:t> </a:t>
            </a:r>
            <a:r>
              <a:rPr lang="en-US" altLang="ko-KR" sz="2400" dirty="0" smtClean="0">
                <a:latin typeface="+mj-ea"/>
                <a:ea typeface="+mj-ea"/>
              </a:rPr>
              <a:t>→</a:t>
            </a:r>
            <a:r>
              <a:rPr lang="en-US" altLang="ko-KR" sz="2000" dirty="0" smtClean="0">
                <a:latin typeface="+mj-ea"/>
                <a:ea typeface="+mj-ea"/>
              </a:rPr>
              <a:t> </a:t>
            </a:r>
            <a:r>
              <a:rPr lang="ja-JP" altLang="en-US" sz="2000" dirty="0" smtClean="0">
                <a:latin typeface="+mj-ea"/>
                <a:ea typeface="+mj-ea"/>
              </a:rPr>
              <a:t>約</a:t>
            </a:r>
            <a:r>
              <a:rPr lang="ja-JP" altLang="en-US" sz="2000" dirty="0">
                <a:latin typeface="+mj-ea"/>
                <a:ea typeface="+mj-ea"/>
              </a:rPr>
              <a:t>２００</a:t>
            </a:r>
            <a:r>
              <a:rPr lang="ja-JP" altLang="en-US" sz="2000" dirty="0" smtClean="0">
                <a:latin typeface="+mj-ea"/>
                <a:ea typeface="+mj-ea"/>
              </a:rPr>
              <a:t>個追加の予定</a:t>
            </a:r>
            <a:r>
              <a:rPr lang="ja-JP" altLang="en-US" sz="2000" dirty="0">
                <a:latin typeface="+mj-ea"/>
                <a:ea typeface="+mj-ea"/>
              </a:rPr>
              <a:t>。</a:t>
            </a:r>
            <a:endParaRPr lang="en-US" altLang="ko-KR" sz="2000" dirty="0" smtClean="0">
              <a:latin typeface="+mj-ea"/>
              <a:ea typeface="+mj-ea"/>
            </a:endParaRPr>
          </a:p>
          <a:p>
            <a:r>
              <a:rPr lang="en-US" altLang="ko-KR" sz="2000" dirty="0" smtClean="0">
                <a:latin typeface="+mj-ea"/>
                <a:ea typeface="+mj-ea"/>
              </a:rPr>
              <a:t>  - </a:t>
            </a:r>
            <a:r>
              <a:rPr lang="ja-JP" altLang="en-US" sz="2000" dirty="0" smtClean="0">
                <a:latin typeface="+mj-ea"/>
                <a:ea typeface="+mj-ea"/>
              </a:rPr>
              <a:t>コメントの</a:t>
            </a:r>
            <a:r>
              <a:rPr lang="en-US" altLang="ko-KR" sz="2000" dirty="0" smtClean="0">
                <a:latin typeface="+mj-ea"/>
                <a:ea typeface="+mj-ea"/>
              </a:rPr>
              <a:t>DB </a:t>
            </a:r>
            <a:r>
              <a:rPr lang="ja-JP" altLang="en-US" sz="2000" dirty="0" smtClean="0">
                <a:latin typeface="+mj-ea"/>
                <a:ea typeface="+mj-ea"/>
              </a:rPr>
              <a:t>約</a:t>
            </a:r>
            <a:r>
              <a:rPr lang="ja-JP" altLang="en-US" sz="2000" dirty="0">
                <a:latin typeface="+mj-ea"/>
                <a:ea typeface="+mj-ea"/>
              </a:rPr>
              <a:t>１５０</a:t>
            </a:r>
            <a:r>
              <a:rPr lang="ja-JP" altLang="en-US" sz="2000" dirty="0" smtClean="0">
                <a:latin typeface="+mj-ea"/>
                <a:ea typeface="+mj-ea"/>
              </a:rPr>
              <a:t>個</a:t>
            </a:r>
            <a:r>
              <a:rPr lang="ko-KR" altLang="en-US" sz="2000" dirty="0" smtClean="0">
                <a:latin typeface="+mj-ea"/>
                <a:ea typeface="+mj-ea"/>
              </a:rPr>
              <a:t> </a:t>
            </a:r>
            <a:r>
              <a:rPr lang="en-US" altLang="ko-KR" sz="2000" dirty="0">
                <a:latin typeface="+mj-ea"/>
                <a:ea typeface="+mj-ea"/>
              </a:rPr>
              <a:t>→ </a:t>
            </a:r>
            <a:r>
              <a:rPr lang="ja-JP" altLang="en-US" sz="2000" dirty="0" smtClean="0">
                <a:latin typeface="+mj-ea"/>
                <a:ea typeface="+mj-ea"/>
              </a:rPr>
              <a:t>約</a:t>
            </a:r>
            <a:r>
              <a:rPr lang="ja-JP" altLang="en-US" sz="2000" dirty="0">
                <a:latin typeface="+mj-ea"/>
                <a:ea typeface="+mj-ea"/>
              </a:rPr>
              <a:t>３００</a:t>
            </a:r>
            <a:r>
              <a:rPr lang="ja-JP" altLang="en-US" sz="2000" dirty="0" smtClean="0">
                <a:latin typeface="+mj-ea"/>
                <a:ea typeface="+mj-ea"/>
              </a:rPr>
              <a:t>個</a:t>
            </a:r>
            <a:r>
              <a:rPr lang="ja-JP" altLang="en-US" sz="2000" dirty="0">
                <a:latin typeface="+mj-ea"/>
                <a:ea typeface="+mj-ea"/>
              </a:rPr>
              <a:t>追加の</a:t>
            </a:r>
            <a:r>
              <a:rPr lang="ja-JP" altLang="en-US" sz="2000" dirty="0" smtClean="0">
                <a:latin typeface="+mj-ea"/>
                <a:ea typeface="+mj-ea"/>
              </a:rPr>
              <a:t>予定。</a:t>
            </a:r>
            <a:endParaRPr lang="en-US" altLang="ko-KR" sz="2000" dirty="0">
              <a:latin typeface="+mj-ea"/>
              <a:ea typeface="+mj-ea"/>
            </a:endParaRPr>
          </a:p>
          <a:p>
            <a:r>
              <a:rPr lang="en-US" altLang="ko-KR" sz="2000" dirty="0">
                <a:latin typeface="+mj-ea"/>
                <a:ea typeface="+mj-ea"/>
              </a:rPr>
              <a:t>  - </a:t>
            </a:r>
            <a:r>
              <a:rPr lang="ko-KR" altLang="en-US" sz="2000" dirty="0" smtClean="0">
                <a:latin typeface="+mj-ea"/>
                <a:ea typeface="+mj-ea"/>
              </a:rPr>
              <a:t> </a:t>
            </a:r>
            <a:r>
              <a:rPr lang="ja-JP" altLang="en-US" sz="2000" dirty="0" smtClean="0">
                <a:latin typeface="+mj-ea"/>
                <a:ea typeface="+mj-ea"/>
              </a:rPr>
              <a:t>約５０名</a:t>
            </a:r>
            <a:r>
              <a:rPr lang="ko-KR" altLang="en-US" sz="2000" dirty="0" smtClean="0">
                <a:latin typeface="+mj-ea"/>
                <a:ea typeface="+mj-ea"/>
              </a:rPr>
              <a:t> </a:t>
            </a:r>
            <a:r>
              <a:rPr lang="en-US" altLang="ko-KR" sz="2000" dirty="0" smtClean="0">
                <a:latin typeface="+mj-ea"/>
                <a:ea typeface="+mj-ea"/>
              </a:rPr>
              <a:t>→</a:t>
            </a:r>
            <a:r>
              <a:rPr lang="ja-JP" altLang="en-US" sz="2000" dirty="0" smtClean="0">
                <a:latin typeface="+mj-ea"/>
                <a:ea typeface="+mj-ea"/>
              </a:rPr>
              <a:t>約５０</a:t>
            </a:r>
            <a:r>
              <a:rPr lang="ja-JP" altLang="en-US" sz="2000" dirty="0">
                <a:latin typeface="+mj-ea"/>
                <a:ea typeface="+mj-ea"/>
              </a:rPr>
              <a:t>名</a:t>
            </a:r>
            <a:r>
              <a:rPr lang="ja-JP" altLang="en-US" sz="2000" dirty="0" smtClean="0">
                <a:latin typeface="+mj-ea"/>
                <a:ea typeface="+mj-ea"/>
              </a:rPr>
              <a:t>追加</a:t>
            </a:r>
            <a:r>
              <a:rPr lang="ja-JP" altLang="en-US" sz="2000" dirty="0">
                <a:latin typeface="+mj-ea"/>
                <a:ea typeface="+mj-ea"/>
              </a:rPr>
              <a:t>の</a:t>
            </a:r>
            <a:r>
              <a:rPr lang="ja-JP" altLang="en-US" sz="2000" dirty="0" smtClean="0">
                <a:latin typeface="+mj-ea"/>
                <a:ea typeface="+mj-ea"/>
              </a:rPr>
              <a:t>予定</a:t>
            </a:r>
            <a:r>
              <a:rPr lang="ja-JP" altLang="en-US" sz="2000" dirty="0">
                <a:latin typeface="+mj-ea"/>
                <a:ea typeface="+mj-ea"/>
              </a:rPr>
              <a:t>。</a:t>
            </a:r>
            <a:endParaRPr lang="en-US" altLang="ko-KR" sz="2000" dirty="0">
              <a:latin typeface="+mj-ea"/>
              <a:ea typeface="+mj-ea"/>
            </a:endParaRPr>
          </a:p>
          <a:p>
            <a:endParaRPr lang="en-US" altLang="ko-KR" sz="22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ja-JP" sz="2200" dirty="0" smtClean="0"/>
              <a:t>2) </a:t>
            </a:r>
            <a:r>
              <a:rPr lang="ja-JP" altLang="en-US" sz="2200" dirty="0" smtClean="0"/>
              <a:t>決済</a:t>
            </a:r>
            <a:r>
              <a:rPr lang="ja-JP" altLang="en-US" sz="2200" dirty="0"/>
              <a:t>モジュール</a:t>
            </a:r>
            <a:r>
              <a:rPr lang="ja-JP" altLang="en-US" sz="2200" dirty="0" smtClean="0"/>
              <a:t>など有料モジュールの使用は不可能</a:t>
            </a:r>
            <a:r>
              <a:rPr lang="en-US" altLang="ja-JP" sz="2400" dirty="0" smtClean="0"/>
              <a:t/>
            </a:r>
            <a:br>
              <a:rPr lang="en-US" altLang="ja-JP" sz="2400" dirty="0" smtClean="0"/>
            </a:br>
            <a:r>
              <a:rPr lang="en-US" altLang="ko-KR" sz="2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</a:t>
            </a:r>
            <a:r>
              <a:rPr lang="ja-JP" altLang="en-US" sz="2000" dirty="0">
                <a:latin typeface="+mn-ea"/>
              </a:rPr>
              <a:t>比較的に安い</a:t>
            </a:r>
            <a:r>
              <a:rPr lang="en-US" altLang="ja-JP" sz="2000" dirty="0">
                <a:latin typeface="+mn-ea"/>
              </a:rPr>
              <a:t>SMS</a:t>
            </a:r>
            <a:r>
              <a:rPr lang="ja-JP" altLang="en-US" sz="2000" dirty="0" smtClean="0">
                <a:latin typeface="+mn-ea"/>
              </a:rPr>
              <a:t>モジュールだけ購買、購買が</a:t>
            </a:r>
            <a:r>
              <a:rPr lang="ja-JP" altLang="en-US" sz="2000" dirty="0">
                <a:latin typeface="+mn-ea"/>
              </a:rPr>
              <a:t>できない</a:t>
            </a:r>
            <a:r>
              <a:rPr lang="ja-JP" altLang="en-US" sz="2000" dirty="0" smtClean="0">
                <a:latin typeface="+mn-ea"/>
              </a:rPr>
              <a:t>機能は独自</a:t>
            </a:r>
            <a:r>
              <a:rPr lang="ja-JP" altLang="en-US" sz="2000" dirty="0">
                <a:latin typeface="+mn-ea"/>
              </a:rPr>
              <a:t>の</a:t>
            </a:r>
            <a:r>
              <a:rPr lang="ja-JP" altLang="en-US" sz="2000" dirty="0" smtClean="0">
                <a:latin typeface="+mn-ea"/>
              </a:rPr>
              <a:t>臨時的に</a:t>
            </a:r>
            <a:r>
              <a:rPr lang="ja-JP" altLang="en-US" sz="2000" dirty="0" smtClean="0"/>
              <a:t>実現。</a:t>
            </a:r>
            <a:endParaRPr lang="en-US" altLang="ko-KR" sz="20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3) </a:t>
            </a:r>
            <a:r>
              <a:rPr lang="ja-JP" altLang="en-US" sz="2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実際</a:t>
            </a:r>
            <a:r>
              <a:rPr lang="en-US" altLang="ko-KR" sz="2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eBook</a:t>
            </a:r>
            <a:r>
              <a:rPr lang="ja-JP" altLang="en-US" sz="2400" dirty="0" smtClean="0"/>
              <a:t>データの実現</a:t>
            </a:r>
            <a:endParaRPr lang="en-US" altLang="ko-KR" sz="2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2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</a:t>
            </a:r>
            <a:r>
              <a:rPr lang="en-US" altLang="ko-KR" sz="2000" dirty="0" smtClean="0">
                <a:latin typeface="+mn-ea"/>
              </a:rPr>
              <a:t>-</a:t>
            </a:r>
            <a:r>
              <a:rPr lang="ja-JP" altLang="en-US" sz="2000" dirty="0">
                <a:latin typeface="+mn-ea"/>
              </a:rPr>
              <a:t>イメージとテキストを</a:t>
            </a:r>
            <a:r>
              <a:rPr lang="en-US" altLang="ja-JP" sz="2000" dirty="0">
                <a:latin typeface="+mn-ea"/>
              </a:rPr>
              <a:t>UI Design</a:t>
            </a:r>
            <a:r>
              <a:rPr lang="ja-JP" altLang="en-US" sz="2000" dirty="0">
                <a:latin typeface="+mn-ea"/>
              </a:rPr>
              <a:t>を利用して実際の</a:t>
            </a:r>
            <a:r>
              <a:rPr lang="en-US" altLang="ja-JP" sz="2000" dirty="0">
                <a:latin typeface="+mn-ea"/>
              </a:rPr>
              <a:t>eBook</a:t>
            </a:r>
            <a:r>
              <a:rPr lang="ja-JP" altLang="en-US" sz="2000" dirty="0">
                <a:latin typeface="+mn-ea"/>
              </a:rPr>
              <a:t>と同様に</a:t>
            </a:r>
            <a:r>
              <a:rPr lang="ja-JP" altLang="en-US" sz="2000" dirty="0" smtClean="0">
                <a:latin typeface="+mn-ea"/>
              </a:rPr>
              <a:t>臨時の実現</a:t>
            </a:r>
            <a:r>
              <a:rPr lang="en-US" altLang="ja-JP" sz="2000" dirty="0" smtClean="0">
                <a:latin typeface="+mn-ea"/>
              </a:rPr>
              <a:t>,</a:t>
            </a:r>
            <a:r>
              <a:rPr lang="ja-JP" altLang="en-US" sz="2000" dirty="0">
                <a:latin typeface="+mn-ea"/>
              </a:rPr>
              <a:t/>
            </a:r>
            <a:br>
              <a:rPr lang="ja-JP" altLang="en-US" sz="2000" dirty="0">
                <a:latin typeface="+mn-ea"/>
              </a:rPr>
            </a:br>
            <a:r>
              <a:rPr lang="ja-JP" altLang="en-US" sz="2000" dirty="0" smtClean="0">
                <a:latin typeface="+mn-ea"/>
              </a:rPr>
              <a:t>今後は実際</a:t>
            </a:r>
            <a:r>
              <a:rPr lang="ja-JP" altLang="en-US" sz="2000" dirty="0">
                <a:latin typeface="+mn-ea"/>
              </a:rPr>
              <a:t>の</a:t>
            </a:r>
            <a:r>
              <a:rPr lang="en-US" altLang="ja-JP" sz="2000" dirty="0">
                <a:latin typeface="+mn-ea"/>
              </a:rPr>
              <a:t>eBook</a:t>
            </a:r>
            <a:r>
              <a:rPr lang="ja-JP" altLang="en-US" sz="2000" dirty="0">
                <a:latin typeface="+mn-ea"/>
              </a:rPr>
              <a:t>データが入るよう</a:t>
            </a:r>
            <a:r>
              <a:rPr lang="ja-JP" altLang="en-US" sz="2000" dirty="0" smtClean="0">
                <a:latin typeface="+mn-ea"/>
              </a:rPr>
              <a:t>に</a:t>
            </a:r>
            <a:r>
              <a:rPr lang="ja-JP" altLang="en-US" sz="2000" dirty="0">
                <a:latin typeface="+mn-ea"/>
              </a:rPr>
              <a:t>する予定</a:t>
            </a:r>
            <a:r>
              <a:rPr lang="ja-JP" altLang="en-US" sz="2000" dirty="0" smtClean="0">
                <a:latin typeface="+mn-ea"/>
              </a:rPr>
              <a:t>。</a:t>
            </a:r>
            <a:endParaRPr lang="ko-KR" altLang="en-US" sz="2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95436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/>
          <p:cNvGrpSpPr/>
          <p:nvPr/>
        </p:nvGrpSpPr>
        <p:grpSpPr>
          <a:xfrm>
            <a:off x="-2751938" y="-742694"/>
            <a:ext cx="5503876" cy="7850722"/>
            <a:chOff x="454438" y="-56894"/>
            <a:chExt cx="5503876" cy="7850722"/>
          </a:xfrm>
        </p:grpSpPr>
        <p:grpSp>
          <p:nvGrpSpPr>
            <p:cNvPr id="16" name="그룹 15"/>
            <p:cNvGrpSpPr/>
            <p:nvPr/>
          </p:nvGrpSpPr>
          <p:grpSpPr>
            <a:xfrm rot="929365">
              <a:off x="1425266" y="-56894"/>
              <a:ext cx="4533048" cy="6062798"/>
              <a:chOff x="3731587" y="908305"/>
              <a:chExt cx="4533048" cy="6062798"/>
            </a:xfrm>
          </p:grpSpPr>
          <p:grpSp>
            <p:nvGrpSpPr>
              <p:cNvPr id="12" name="그룹 11"/>
              <p:cNvGrpSpPr/>
              <p:nvPr/>
            </p:nvGrpSpPr>
            <p:grpSpPr>
              <a:xfrm>
                <a:off x="3731587" y="908305"/>
                <a:ext cx="4533048" cy="4518479"/>
                <a:chOff x="4249747" y="1375665"/>
                <a:chExt cx="4533048" cy="4518479"/>
              </a:xfrm>
            </p:grpSpPr>
            <p:grpSp>
              <p:nvGrpSpPr>
                <p:cNvPr id="6" name="그룹 5"/>
                <p:cNvGrpSpPr/>
                <p:nvPr/>
              </p:nvGrpSpPr>
              <p:grpSpPr>
                <a:xfrm>
                  <a:off x="4249747" y="1375665"/>
                  <a:ext cx="2988728" cy="2974160"/>
                  <a:chOff x="5651664" y="1365504"/>
                  <a:chExt cx="2988728" cy="2974160"/>
                </a:xfrm>
              </p:grpSpPr>
              <p:sp>
                <p:nvSpPr>
                  <p:cNvPr id="2" name="직사각형 1"/>
                  <p:cNvSpPr/>
                  <p:nvPr/>
                </p:nvSpPr>
                <p:spPr>
                  <a:xfrm>
                    <a:off x="5656072" y="1365504"/>
                    <a:ext cx="1440000" cy="1440000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" name="직사각형 2"/>
                  <p:cNvSpPr/>
                  <p:nvPr/>
                </p:nvSpPr>
                <p:spPr>
                  <a:xfrm>
                    <a:off x="7200392" y="1365504"/>
                    <a:ext cx="1440000" cy="1440000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" name="직사각형 3"/>
                  <p:cNvSpPr/>
                  <p:nvPr/>
                </p:nvSpPr>
                <p:spPr>
                  <a:xfrm>
                    <a:off x="5651664" y="2899664"/>
                    <a:ext cx="1440000" cy="1440000"/>
                  </a:xfrm>
                  <a:prstGeom prst="rect">
                    <a:avLst/>
                  </a:pr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" name="직사각형 4"/>
                  <p:cNvSpPr/>
                  <p:nvPr/>
                </p:nvSpPr>
                <p:spPr>
                  <a:xfrm>
                    <a:off x="7200392" y="2899664"/>
                    <a:ext cx="1440000" cy="1440000"/>
                  </a:xfrm>
                  <a:prstGeom prst="rect">
                    <a:avLst/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7" name="직사각형 6"/>
                <p:cNvSpPr/>
                <p:nvPr/>
              </p:nvSpPr>
              <p:spPr>
                <a:xfrm>
                  <a:off x="5798475" y="4454144"/>
                  <a:ext cx="1440000" cy="1440000"/>
                </a:xfrm>
                <a:prstGeom prst="rect">
                  <a:avLst/>
                </a:prstGeom>
                <a:solidFill>
                  <a:schemeClr val="tx1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" name="직사각형 7"/>
                <p:cNvSpPr/>
                <p:nvPr/>
              </p:nvSpPr>
              <p:spPr>
                <a:xfrm>
                  <a:off x="4249747" y="4454144"/>
                  <a:ext cx="1440000" cy="1440000"/>
                </a:xfrm>
                <a:prstGeom prst="rect">
                  <a:avLst/>
                </a:prstGeom>
                <a:solidFill>
                  <a:schemeClr val="tx1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" name="직사각형 8"/>
                <p:cNvSpPr/>
                <p:nvPr/>
              </p:nvSpPr>
              <p:spPr>
                <a:xfrm>
                  <a:off x="7342795" y="1375665"/>
                  <a:ext cx="1440000" cy="1440000"/>
                </a:xfrm>
                <a:prstGeom prst="rect">
                  <a:avLst/>
                </a:prstGeom>
                <a:solidFill>
                  <a:schemeClr val="tx1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" name="직사각형 9"/>
                <p:cNvSpPr/>
                <p:nvPr/>
              </p:nvSpPr>
              <p:spPr>
                <a:xfrm>
                  <a:off x="7342795" y="2909825"/>
                  <a:ext cx="1440000" cy="14400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" name="직사각형 10"/>
                <p:cNvSpPr/>
                <p:nvPr/>
              </p:nvSpPr>
              <p:spPr>
                <a:xfrm>
                  <a:off x="7342795" y="4443985"/>
                  <a:ext cx="1440000" cy="1440000"/>
                </a:xfrm>
                <a:prstGeom prst="rect">
                  <a:avLst/>
                </a:prstGeom>
                <a:solidFill>
                  <a:schemeClr val="tx1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3" name="직사각형 12"/>
              <p:cNvSpPr/>
              <p:nvPr/>
            </p:nvSpPr>
            <p:spPr>
              <a:xfrm>
                <a:off x="6824635" y="5510785"/>
                <a:ext cx="1440000" cy="14400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직사각형 13"/>
              <p:cNvSpPr/>
              <p:nvPr/>
            </p:nvSpPr>
            <p:spPr>
              <a:xfrm>
                <a:off x="5280315" y="5531103"/>
                <a:ext cx="1440000" cy="1440000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직사각형 14"/>
              <p:cNvSpPr/>
              <p:nvPr/>
            </p:nvSpPr>
            <p:spPr>
              <a:xfrm>
                <a:off x="3731587" y="5531103"/>
                <a:ext cx="1440000" cy="1440000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7" name="직사각형 16"/>
            <p:cNvSpPr/>
            <p:nvPr/>
          </p:nvSpPr>
          <p:spPr>
            <a:xfrm rot="929365">
              <a:off x="3440572" y="6353828"/>
              <a:ext cx="1440000" cy="14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/>
            <p:cNvSpPr/>
            <p:nvPr/>
          </p:nvSpPr>
          <p:spPr>
            <a:xfrm rot="929365">
              <a:off x="1950217" y="5951191"/>
              <a:ext cx="1440000" cy="1440000"/>
            </a:xfrm>
            <a:prstGeom prst="rect">
              <a:avLst/>
            </a:prstGeom>
            <a:solidFill>
              <a:schemeClr val="tx1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/>
            <p:cNvSpPr/>
            <p:nvPr/>
          </p:nvSpPr>
          <p:spPr>
            <a:xfrm rot="929365">
              <a:off x="454438" y="5583038"/>
              <a:ext cx="1440000" cy="14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4005747" y="2769434"/>
            <a:ext cx="595227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dirty="0">
                <a:solidFill>
                  <a:schemeClr val="tx1">
                    <a:lumMod val="20000"/>
                    <a:lumOff val="8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THANKYOU</a:t>
            </a:r>
            <a:endParaRPr lang="ko-KR" altLang="en-US" sz="8000" dirty="0">
              <a:solidFill>
                <a:schemeClr val="tx1">
                  <a:lumMod val="20000"/>
                  <a:lumOff val="80000"/>
                </a:schemeClr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443354" y="4023460"/>
            <a:ext cx="47944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“ Live always in the best company when you read. ”</a:t>
            </a:r>
          </a:p>
          <a:p>
            <a:pPr algn="ctr"/>
            <a:r>
              <a:rPr lang="en-US" altLang="ko-KR" sz="1400" b="1" dirty="0"/>
              <a:t>―</a:t>
            </a:r>
            <a:r>
              <a:rPr lang="en-US" altLang="ko-KR" sz="1400" dirty="0"/>
              <a:t> </a:t>
            </a:r>
            <a:r>
              <a:rPr lang="en-US" altLang="ko-KR" dirty="0"/>
              <a:t>Sydney Smith </a:t>
            </a:r>
            <a:r>
              <a:rPr lang="en-US" altLang="ko-KR" sz="1400" b="1" dirty="0"/>
              <a:t>― </a:t>
            </a:r>
            <a:endParaRPr lang="ko-KR" altLang="en-US" sz="1400" dirty="0"/>
          </a:p>
        </p:txBody>
      </p:sp>
      <p:sp>
        <p:nvSpPr>
          <p:cNvPr id="25" name="文本框 60">
            <a:extLst>
              <a:ext uri="{FF2B5EF4-FFF2-40B4-BE49-F238E27FC236}">
                <a16:creationId xmlns:a16="http://schemas.microsoft.com/office/drawing/2014/main" xmlns="" id="{F72ADC05-998D-4553-B1FF-A2FEC80ED0B9}"/>
              </a:ext>
            </a:extLst>
          </p:cNvPr>
          <p:cNvSpPr txBox="1"/>
          <p:nvPr/>
        </p:nvSpPr>
        <p:spPr>
          <a:xfrm>
            <a:off x="9634706" y="5733116"/>
            <a:ext cx="2343316" cy="6524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 err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Vladimir Script" panose="03050402040407070305" pitchFamily="66" charset="0"/>
                <a:ea typeface="HY중고딕" panose="02030600000101010101" pitchFamily="18" charset="-127"/>
                <a:cs typeface="+mn-ea"/>
                <a:sym typeface="+mn-lt"/>
              </a:rPr>
              <a:t>ForYou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Vladimir Script" panose="03050402040407070305" pitchFamily="66" charset="0"/>
                <a:ea typeface="HY중고딕" panose="02030600000101010101" pitchFamily="18" charset="-127"/>
                <a:cs typeface="+mn-ea"/>
                <a:sym typeface="+mn-lt"/>
              </a:rPr>
              <a:t> books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ladimir Script" panose="03050402040407070305" pitchFamily="66" charset="0"/>
              <a:ea typeface="HY중고딕" panose="02030600000101010101" pitchFamily="18" charset="-127"/>
              <a:cs typeface="+mn-ea"/>
              <a:sym typeface="+mn-lt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A14F24A3-5D01-4457-A46C-7726109CD193}"/>
              </a:ext>
            </a:extLst>
          </p:cNvPr>
          <p:cNvSpPr txBox="1"/>
          <p:nvPr/>
        </p:nvSpPr>
        <p:spPr>
          <a:xfrm>
            <a:off x="10038950" y="6226828"/>
            <a:ext cx="26583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tx2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Microsoft GothicNeo" panose="020B0503020000020004" pitchFamily="34" charset="-127"/>
              </a:rPr>
              <a:t>책</a:t>
            </a:r>
            <a:r>
              <a:rPr lang="en-US" altLang="ko-KR" sz="1400" dirty="0">
                <a:solidFill>
                  <a:schemeClr val="tx2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Microsoft GothicNeo" panose="020B0503020000020004" pitchFamily="34" charset="-127"/>
              </a:rPr>
              <a:t>, </a:t>
            </a:r>
            <a:r>
              <a:rPr lang="ko-KR" altLang="en-US" sz="1400" dirty="0">
                <a:solidFill>
                  <a:schemeClr val="tx2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Microsoft GothicNeo" panose="020B0503020000020004" pitchFamily="34" charset="-127"/>
              </a:rPr>
              <a:t>그 이상의 지혜</a:t>
            </a:r>
          </a:p>
        </p:txBody>
      </p:sp>
    </p:spTree>
    <p:extLst>
      <p:ext uri="{BB962C8B-B14F-4D97-AF65-F5344CB8AC3E}">
        <p14:creationId xmlns:p14="http://schemas.microsoft.com/office/powerpoint/2010/main" val="2186260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_x675440888" descr="EMB0000444c045b">
            <a:extLst>
              <a:ext uri="{FF2B5EF4-FFF2-40B4-BE49-F238E27FC236}">
                <a16:creationId xmlns:a16="http://schemas.microsoft.com/office/drawing/2014/main" xmlns="" id="{6F91E042-24B0-4D86-844C-0936C7AA5C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79" b="21277"/>
          <a:stretch>
            <a:fillRect/>
          </a:stretch>
        </p:blipFill>
        <p:spPr bwMode="auto">
          <a:xfrm>
            <a:off x="1690006" y="1244301"/>
            <a:ext cx="9590929" cy="5146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33DCC37A-6CA0-42D1-A6E9-A3DF4FEFEFF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2000" y="5418000"/>
            <a:ext cx="1440000" cy="1440000"/>
          </a:xfrm>
          <a:prstGeom prst="rect">
            <a:avLst/>
          </a:prstGeom>
        </p:spPr>
      </p:pic>
      <p:sp>
        <p:nvSpPr>
          <p:cNvPr id="48" name="TextBox 49"/>
          <p:cNvSpPr txBox="1"/>
          <p:nvPr/>
        </p:nvSpPr>
        <p:spPr>
          <a:xfrm>
            <a:off x="911069" y="838036"/>
            <a:ext cx="7013611" cy="387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ja-JP" altLang="ja-JP" sz="2400" dirty="0" smtClean="0"/>
              <a:t>システム</a:t>
            </a:r>
            <a:r>
              <a:rPr lang="ja-JP" altLang="en-US" sz="2400" dirty="0"/>
              <a:t>の</a:t>
            </a:r>
            <a:r>
              <a:rPr lang="ja-JP" altLang="ja-JP" sz="2400" dirty="0" smtClean="0"/>
              <a:t>概要</a:t>
            </a:r>
            <a:r>
              <a:rPr lang="ja-JP" altLang="en-US" sz="2400" dirty="0" smtClean="0"/>
              <a:t>　</a:t>
            </a:r>
            <a:r>
              <a:rPr lang="en-US" altLang="ko-KR" sz="2400" dirty="0" smtClean="0">
                <a:solidFill>
                  <a:schemeClr val="tx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ea"/>
                <a:sym typeface="+mn-lt"/>
              </a:rPr>
              <a:t>– </a:t>
            </a:r>
            <a:r>
              <a:rPr lang="en-US" altLang="ko-KR" sz="2400" dirty="0">
                <a:solidFill>
                  <a:schemeClr val="tx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ea"/>
                <a:sym typeface="+mn-lt"/>
              </a:rPr>
              <a:t>MVC ( Model 2 )</a:t>
            </a:r>
            <a:endParaRPr lang="en-US" sz="2400" dirty="0">
              <a:solidFill>
                <a:schemeClr val="tx2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ea"/>
              <a:sym typeface="+mn-lt"/>
            </a:endParaRPr>
          </a:p>
        </p:txBody>
      </p:sp>
      <p:sp>
        <p:nvSpPr>
          <p:cNvPr id="49" name="TextBox 50"/>
          <p:cNvSpPr txBox="1"/>
          <p:nvPr/>
        </p:nvSpPr>
        <p:spPr>
          <a:xfrm>
            <a:off x="911070" y="537560"/>
            <a:ext cx="43780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ea"/>
                <a:sym typeface="+mn-lt"/>
              </a:rPr>
              <a:t>ForYou</a:t>
            </a:r>
            <a:r>
              <a:rPr lang="en-US" altLang="ko-KR" sz="1400" dirty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ea"/>
                <a:sym typeface="+mn-lt"/>
              </a:rPr>
              <a:t> books</a:t>
            </a:r>
          </a:p>
        </p:txBody>
      </p:sp>
      <p:sp>
        <p:nvSpPr>
          <p:cNvPr id="51" name="Rectangle 51"/>
          <p:cNvSpPr/>
          <p:nvPr/>
        </p:nvSpPr>
        <p:spPr>
          <a:xfrm>
            <a:off x="781797" y="559459"/>
            <a:ext cx="70971" cy="62805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96202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33DCC37A-6CA0-42D1-A6E9-A3DF4FEFEFF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2000" y="5418000"/>
            <a:ext cx="1440000" cy="1440000"/>
          </a:xfrm>
          <a:prstGeom prst="rect">
            <a:avLst/>
          </a:prstGeom>
        </p:spPr>
      </p:pic>
      <p:sp>
        <p:nvSpPr>
          <p:cNvPr id="48" name="TextBox 49"/>
          <p:cNvSpPr txBox="1"/>
          <p:nvPr/>
        </p:nvSpPr>
        <p:spPr>
          <a:xfrm>
            <a:off x="911069" y="838036"/>
            <a:ext cx="7013611" cy="387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ja-JP" altLang="ja-JP" sz="2400" dirty="0"/>
              <a:t>システム</a:t>
            </a:r>
            <a:r>
              <a:rPr lang="ja-JP" altLang="en-US" sz="2400" dirty="0"/>
              <a:t>の</a:t>
            </a:r>
            <a:r>
              <a:rPr lang="ja-JP" altLang="ja-JP" sz="2400" dirty="0"/>
              <a:t>概要</a:t>
            </a:r>
            <a:r>
              <a:rPr lang="ja-JP" altLang="en-US" sz="2400" dirty="0"/>
              <a:t>　</a:t>
            </a:r>
            <a:r>
              <a:rPr lang="en-US" altLang="ko-KR" sz="2400" dirty="0">
                <a:solidFill>
                  <a:schemeClr val="tx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ea"/>
                <a:sym typeface="+mn-lt"/>
              </a:rPr>
              <a:t>– MVC ( Model 2 )</a:t>
            </a:r>
            <a:endParaRPr lang="en-US" altLang="ja-JP" sz="2400" dirty="0">
              <a:solidFill>
                <a:schemeClr val="tx2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ea"/>
              <a:sym typeface="+mn-lt"/>
            </a:endParaRPr>
          </a:p>
        </p:txBody>
      </p:sp>
      <p:sp>
        <p:nvSpPr>
          <p:cNvPr id="49" name="TextBox 50"/>
          <p:cNvSpPr txBox="1"/>
          <p:nvPr/>
        </p:nvSpPr>
        <p:spPr>
          <a:xfrm>
            <a:off x="911070" y="537560"/>
            <a:ext cx="43780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ea"/>
                <a:sym typeface="+mn-lt"/>
              </a:rPr>
              <a:t>ForYou</a:t>
            </a:r>
            <a:r>
              <a:rPr lang="en-US" altLang="ko-KR" sz="1400" dirty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ea"/>
                <a:sym typeface="+mn-lt"/>
              </a:rPr>
              <a:t> books</a:t>
            </a:r>
          </a:p>
        </p:txBody>
      </p:sp>
      <p:sp>
        <p:nvSpPr>
          <p:cNvPr id="51" name="Rectangle 51"/>
          <p:cNvSpPr/>
          <p:nvPr/>
        </p:nvSpPr>
        <p:spPr>
          <a:xfrm>
            <a:off x="781797" y="559459"/>
            <a:ext cx="70971" cy="62805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>
              <a:cs typeface="+mn-ea"/>
              <a:sym typeface="+mn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3720EBEB-B750-4B57-B7E1-B04450E3EF8E}"/>
              </a:ext>
            </a:extLst>
          </p:cNvPr>
          <p:cNvSpPr txBox="1"/>
          <p:nvPr/>
        </p:nvSpPr>
        <p:spPr>
          <a:xfrm>
            <a:off x="1210829" y="1882053"/>
            <a:ext cx="9857221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 smtClean="0"/>
              <a:t>モデル</a:t>
            </a:r>
            <a:r>
              <a:rPr lang="en-US" altLang="ja-JP" sz="2000" b="1" dirty="0" smtClean="0"/>
              <a:t>-</a:t>
            </a:r>
            <a:r>
              <a:rPr lang="ja-JP" altLang="en-US" sz="2000" b="1" dirty="0"/>
              <a:t>ビュー</a:t>
            </a:r>
            <a:r>
              <a:rPr lang="en-US" altLang="ja-JP" sz="2000" b="1" dirty="0"/>
              <a:t>-</a:t>
            </a:r>
            <a:r>
              <a:rPr lang="ja-JP" altLang="en-US" sz="2000" b="1" dirty="0"/>
              <a:t>コントローラー</a:t>
            </a:r>
            <a:r>
              <a:rPr lang="en-US" altLang="ko-KR" sz="20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en-US" altLang="ko-KR" sz="2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Model–View–Controller, MVC</a:t>
            </a:r>
            <a:r>
              <a:rPr lang="en-US" altLang="ko-KR" sz="20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en-US" altLang="ko-KR" sz="20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b="1" dirty="0"/>
          </a:p>
          <a:p>
            <a:r>
              <a:rPr lang="ja-JP" altLang="en-US" dirty="0" smtClean="0"/>
              <a:t>ソフトウェア</a:t>
            </a:r>
            <a:r>
              <a:rPr lang="ja-JP" altLang="en-US" dirty="0"/>
              <a:t>工学で使われるソフトウェアデザインパターンである。 この</a:t>
            </a:r>
            <a:r>
              <a:rPr lang="ja-JP" altLang="en-US" dirty="0" smtClean="0"/>
              <a:t>パターン使うと</a:t>
            </a:r>
            <a:r>
              <a:rPr lang="ja-JP" altLang="en-US" dirty="0"/>
              <a:t>、</a:t>
            </a:r>
            <a:r>
              <a:rPr lang="ja-JP" altLang="en-US" dirty="0" smtClean="0"/>
              <a:t>ユーザインターフェース</a:t>
            </a:r>
            <a:r>
              <a:rPr lang="ja-JP" altLang="en-US" dirty="0"/>
              <a:t>からビジネスロジックを分離してアプリケーションの</a:t>
            </a:r>
            <a:r>
              <a:rPr lang="ja-JP" altLang="en-US" dirty="0" smtClean="0"/>
              <a:t>視覚的な要素</a:t>
            </a:r>
            <a:r>
              <a:rPr lang="ja-JP" altLang="en-US" dirty="0"/>
              <a:t>やその裏で実行されるビジネスロジック</a:t>
            </a:r>
            <a:r>
              <a:rPr lang="ja-JP" altLang="en-US" dirty="0" smtClean="0"/>
              <a:t>をお互いに影響</a:t>
            </a:r>
            <a:r>
              <a:rPr lang="ja-JP" altLang="en-US" dirty="0"/>
              <a:t>を</a:t>
            </a:r>
            <a:r>
              <a:rPr lang="ja-JP" altLang="en-US" dirty="0" smtClean="0"/>
              <a:t>受けず操作できるアプリケーション</a:t>
            </a:r>
            <a:r>
              <a:rPr lang="ja-JP" altLang="en-US" dirty="0"/>
              <a:t>を</a:t>
            </a:r>
            <a:r>
              <a:rPr lang="ja-JP" altLang="en-US" dirty="0" smtClean="0"/>
              <a:t>作ることができる。</a:t>
            </a:r>
            <a:endParaRPr lang="en-US" altLang="ja-JP" dirty="0" smtClean="0"/>
          </a:p>
          <a:p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ja-JP" dirty="0"/>
              <a:t>MVC </a:t>
            </a:r>
            <a:r>
              <a:rPr lang="ja-JP" altLang="en-US" dirty="0"/>
              <a:t>でモデルはアプリケーションの情報</a:t>
            </a:r>
            <a:r>
              <a:rPr lang="en-US" altLang="ja-JP" dirty="0"/>
              <a:t>(</a:t>
            </a:r>
            <a:r>
              <a:rPr lang="ja-JP" altLang="en-US" dirty="0"/>
              <a:t>データ</a:t>
            </a:r>
            <a:r>
              <a:rPr lang="en-US" altLang="ja-JP" dirty="0"/>
              <a:t>)</a:t>
            </a:r>
            <a:r>
              <a:rPr lang="ja-JP" altLang="en-US" dirty="0"/>
              <a:t>を示し</a:t>
            </a:r>
            <a:r>
              <a:rPr lang="en-US" altLang="ja-JP" dirty="0"/>
              <a:t>,</a:t>
            </a:r>
            <a:r>
              <a:rPr lang="ja-JP" altLang="en-US" dirty="0"/>
              <a:t>ビューは</a:t>
            </a:r>
            <a:r>
              <a:rPr lang="ja-JP" altLang="en-US" dirty="0" smtClean="0"/>
              <a:t>テキスト</a:t>
            </a:r>
            <a:r>
              <a:rPr lang="ja-JP" altLang="en-US" dirty="0"/>
              <a:t>、</a:t>
            </a:r>
            <a:r>
              <a:rPr lang="ja-JP" altLang="en-US" dirty="0" smtClean="0"/>
              <a:t>チェックボックス</a:t>
            </a:r>
            <a:r>
              <a:rPr lang="ja-JP" altLang="en-US" dirty="0"/>
              <a:t>項目等のユーザインタフェース要素を</a:t>
            </a:r>
            <a:r>
              <a:rPr lang="ja-JP" altLang="en-US" dirty="0" smtClean="0"/>
              <a:t>示し</a:t>
            </a:r>
            <a:r>
              <a:rPr lang="ja-JP" altLang="en-US" dirty="0"/>
              <a:t>、</a:t>
            </a:r>
            <a:r>
              <a:rPr lang="ja-JP" altLang="en-US" dirty="0" smtClean="0"/>
              <a:t>コントローラー</a:t>
            </a:r>
            <a:r>
              <a:rPr lang="ja-JP" altLang="en-US" dirty="0"/>
              <a:t>はデータとビジネスロジックの間の相互動作を管理</a:t>
            </a:r>
            <a:r>
              <a:rPr lang="ja-JP" altLang="en-US" dirty="0" smtClean="0"/>
              <a:t>する。</a:t>
            </a:r>
            <a:endParaRPr lang="en-US" altLang="ko-KR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2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ja-JP" altLang="en-US" sz="2000" dirty="0"/>
              <a:t>この</a:t>
            </a:r>
            <a:r>
              <a:rPr lang="ja-JP" altLang="en-US" sz="2000" dirty="0" smtClean="0"/>
              <a:t>プロジェクトは</a:t>
            </a:r>
            <a:r>
              <a:rPr lang="ja-JP" altLang="en-US" sz="2000" dirty="0"/>
              <a:t>、</a:t>
            </a:r>
            <a:r>
              <a:rPr lang="ja-JP" altLang="en-US" sz="2000" dirty="0" smtClean="0"/>
              <a:t>これ</a:t>
            </a:r>
            <a:r>
              <a:rPr lang="ja-JP" altLang="en-US" sz="2000" dirty="0"/>
              <a:t>までの教育課程で習得した</a:t>
            </a:r>
            <a:r>
              <a:rPr lang="en-US" altLang="ja-JP" sz="2000" dirty="0" smtClean="0"/>
              <a:t>Java</a:t>
            </a:r>
            <a:r>
              <a:rPr lang="ja-JP" altLang="en-US" sz="2000" dirty="0" err="1" smtClean="0"/>
              <a:t>、</a:t>
            </a:r>
            <a:r>
              <a:rPr lang="en-US" altLang="ja-JP" sz="2000" dirty="0" smtClean="0"/>
              <a:t>CSS</a:t>
            </a:r>
            <a:r>
              <a:rPr lang="ja-JP" altLang="en-US" sz="2000" dirty="0"/>
              <a:t>の技術を</a:t>
            </a:r>
            <a:r>
              <a:rPr lang="ja-JP" altLang="en-US" sz="2000" dirty="0" smtClean="0"/>
              <a:t>点検しながら積極に活用</a:t>
            </a:r>
            <a:r>
              <a:rPr lang="ja-JP" altLang="en-US" sz="2000" dirty="0"/>
              <a:t>する方向でプロジェクトを進める。</a:t>
            </a:r>
            <a:endParaRPr lang="ko-KR" altLang="en-US" sz="2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81028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33DCC37A-6CA0-42D1-A6E9-A3DF4FEFEFF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2000" y="5418000"/>
            <a:ext cx="1440000" cy="1440000"/>
          </a:xfrm>
          <a:prstGeom prst="rect">
            <a:avLst/>
          </a:prstGeom>
        </p:spPr>
      </p:pic>
      <p:sp>
        <p:nvSpPr>
          <p:cNvPr id="48" name="TextBox 49"/>
          <p:cNvSpPr txBox="1"/>
          <p:nvPr/>
        </p:nvSpPr>
        <p:spPr>
          <a:xfrm>
            <a:off x="911069" y="838036"/>
            <a:ext cx="7013611" cy="387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ja-JP" altLang="en-US" sz="2400" dirty="0" smtClean="0"/>
              <a:t>システムの定義</a:t>
            </a:r>
            <a:r>
              <a:rPr lang="en-US" altLang="ko-KR" sz="2400" dirty="0" smtClean="0">
                <a:solidFill>
                  <a:schemeClr val="tx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ea"/>
                <a:sym typeface="+mn-lt"/>
              </a:rPr>
              <a:t>– </a:t>
            </a:r>
            <a:r>
              <a:rPr lang="en-US" altLang="ko-KR" sz="2400" dirty="0">
                <a:solidFill>
                  <a:schemeClr val="tx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ea"/>
                <a:sym typeface="+mn-lt"/>
              </a:rPr>
              <a:t>Topic</a:t>
            </a:r>
            <a:endParaRPr lang="en-US" sz="2400" dirty="0">
              <a:solidFill>
                <a:schemeClr val="tx2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ea"/>
              <a:sym typeface="+mn-lt"/>
            </a:endParaRPr>
          </a:p>
        </p:txBody>
      </p:sp>
      <p:sp>
        <p:nvSpPr>
          <p:cNvPr id="49" name="TextBox 50"/>
          <p:cNvSpPr txBox="1"/>
          <p:nvPr/>
        </p:nvSpPr>
        <p:spPr>
          <a:xfrm>
            <a:off x="911070" y="537560"/>
            <a:ext cx="43780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ea"/>
                <a:sym typeface="+mn-lt"/>
              </a:rPr>
              <a:t>ForYou</a:t>
            </a:r>
            <a:r>
              <a:rPr lang="en-US" altLang="ko-KR" sz="1400" dirty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ea"/>
                <a:sym typeface="+mn-lt"/>
              </a:rPr>
              <a:t> books</a:t>
            </a:r>
          </a:p>
        </p:txBody>
      </p:sp>
      <p:sp>
        <p:nvSpPr>
          <p:cNvPr id="51" name="Rectangle 51"/>
          <p:cNvSpPr/>
          <p:nvPr/>
        </p:nvSpPr>
        <p:spPr>
          <a:xfrm>
            <a:off x="781797" y="559459"/>
            <a:ext cx="70971" cy="62805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>
              <a:cs typeface="+mn-ea"/>
              <a:sym typeface="+mn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3720EBEB-B750-4B57-B7E1-B04450E3EF8E}"/>
              </a:ext>
            </a:extLst>
          </p:cNvPr>
          <p:cNvSpPr txBox="1"/>
          <p:nvPr/>
        </p:nvSpPr>
        <p:spPr>
          <a:xfrm>
            <a:off x="1791856" y="2080488"/>
            <a:ext cx="860829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 smtClean="0">
                <a:latin typeface="+mj-ea"/>
                <a:ea typeface="+mj-ea"/>
              </a:rPr>
              <a:t>図書の貸出システム</a:t>
            </a:r>
            <a:endParaRPr lang="en-US" altLang="ja-JP" sz="2400" dirty="0" smtClean="0">
              <a:latin typeface="+mj-ea"/>
              <a:ea typeface="+mj-ea"/>
            </a:endParaRPr>
          </a:p>
          <a:p>
            <a:endParaRPr lang="en-US" altLang="ko-KR" sz="2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2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</a:t>
            </a:r>
            <a:r>
              <a:rPr lang="ja-JP" altLang="en-US" sz="2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お</a:t>
            </a:r>
            <a:r>
              <a:rPr lang="ja-JP" altLang="en-US" sz="2000" dirty="0" smtClean="0"/>
              <a:t>客様は</a:t>
            </a:r>
            <a:r>
              <a:rPr lang="en-US" altLang="ko-KR" sz="2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“JSL </a:t>
            </a:r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BOOK” </a:t>
            </a:r>
            <a:r>
              <a:rPr lang="ja-JP" altLang="en-US" sz="2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で、</a:t>
            </a:r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“JSL BOOK”</a:t>
            </a:r>
            <a:r>
              <a:rPr lang="ko-KR" altLang="en-US" sz="2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ja-JP" altLang="en-US" sz="2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の図書の貸出のシステの名は　</a:t>
            </a:r>
            <a:r>
              <a:rPr lang="en-US" altLang="ko-KR" sz="2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BTS(</a:t>
            </a:r>
            <a:r>
              <a:rPr lang="en-US" altLang="ko-KR" sz="200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BookTake</a:t>
            </a:r>
            <a:r>
              <a:rPr lang="en-US" altLang="ko-KR" sz="2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System</a:t>
            </a:r>
            <a:r>
              <a:rPr lang="en-US" altLang="ko-KR" sz="2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lang="ja-JP" altLang="en-US" sz="2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で定義する。</a:t>
            </a:r>
            <a:endParaRPr lang="en-US" altLang="ko-KR" sz="2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9717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33DCC37A-6CA0-42D1-A6E9-A3DF4FEFEFF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2000" y="5418000"/>
            <a:ext cx="1440000" cy="1440000"/>
          </a:xfrm>
          <a:prstGeom prst="rect">
            <a:avLst/>
          </a:prstGeom>
        </p:spPr>
      </p:pic>
      <p:sp>
        <p:nvSpPr>
          <p:cNvPr id="48" name="TextBox 49"/>
          <p:cNvSpPr txBox="1"/>
          <p:nvPr/>
        </p:nvSpPr>
        <p:spPr>
          <a:xfrm>
            <a:off x="911069" y="838036"/>
            <a:ext cx="7013611" cy="387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ja-JP" altLang="en-US" sz="2400" dirty="0" smtClean="0"/>
              <a:t>開発の環境</a:t>
            </a:r>
            <a:r>
              <a:rPr lang="en-US" altLang="ko-KR" sz="2400" dirty="0" smtClean="0">
                <a:solidFill>
                  <a:schemeClr val="tx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ea"/>
                <a:sym typeface="+mn-lt"/>
              </a:rPr>
              <a:t>( </a:t>
            </a:r>
            <a:r>
              <a:rPr lang="en-US" altLang="ko-KR" sz="2400" dirty="0">
                <a:solidFill>
                  <a:schemeClr val="tx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ea"/>
                <a:sym typeface="+mn-lt"/>
              </a:rPr>
              <a:t>Development Environment )</a:t>
            </a:r>
            <a:endParaRPr lang="en-US" sz="2400" dirty="0">
              <a:solidFill>
                <a:schemeClr val="tx2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ea"/>
              <a:sym typeface="+mn-lt"/>
            </a:endParaRPr>
          </a:p>
        </p:txBody>
      </p:sp>
      <p:sp>
        <p:nvSpPr>
          <p:cNvPr id="49" name="TextBox 50"/>
          <p:cNvSpPr txBox="1"/>
          <p:nvPr/>
        </p:nvSpPr>
        <p:spPr>
          <a:xfrm>
            <a:off x="911070" y="537560"/>
            <a:ext cx="43780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ea"/>
                <a:sym typeface="+mn-lt"/>
              </a:rPr>
              <a:t>ForYou</a:t>
            </a:r>
            <a:r>
              <a:rPr lang="en-US" altLang="ko-KR" sz="1400" dirty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ea"/>
                <a:sym typeface="+mn-lt"/>
              </a:rPr>
              <a:t> books</a:t>
            </a:r>
          </a:p>
        </p:txBody>
      </p:sp>
      <p:sp>
        <p:nvSpPr>
          <p:cNvPr id="51" name="Rectangle 51"/>
          <p:cNvSpPr/>
          <p:nvPr/>
        </p:nvSpPr>
        <p:spPr>
          <a:xfrm>
            <a:off x="781797" y="559459"/>
            <a:ext cx="70971" cy="62805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>
              <a:cs typeface="+mn-ea"/>
              <a:sym typeface="+mn-lt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xmlns="" id="{520A9BD4-28A4-4517-B8EB-7DEE7D3A34B5}"/>
              </a:ext>
            </a:extLst>
          </p:cNvPr>
          <p:cNvGrpSpPr>
            <a:grpSpLocks noChangeAspect="1"/>
          </p:cNvGrpSpPr>
          <p:nvPr/>
        </p:nvGrpSpPr>
        <p:grpSpPr>
          <a:xfrm>
            <a:off x="1023159" y="2339611"/>
            <a:ext cx="3244500" cy="1260000"/>
            <a:chOff x="478176" y="2472431"/>
            <a:chExt cx="3675906" cy="1440000"/>
          </a:xfrm>
        </p:grpSpPr>
        <p:pic>
          <p:nvPicPr>
            <p:cNvPr id="2049" name="_x539701512" descr="EMB0000444c046b">
              <a:extLst>
                <a:ext uri="{FF2B5EF4-FFF2-40B4-BE49-F238E27FC236}">
                  <a16:creationId xmlns:a16="http://schemas.microsoft.com/office/drawing/2014/main" xmlns="" id="{9DF5CAF4-B832-4F32-8D47-99E9CEBE6A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8176" y="2472431"/>
              <a:ext cx="1332815" cy="14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1" name="_x539700504" descr="EMB0000444c046c">
              <a:extLst>
                <a:ext uri="{FF2B5EF4-FFF2-40B4-BE49-F238E27FC236}">
                  <a16:creationId xmlns:a16="http://schemas.microsoft.com/office/drawing/2014/main" xmlns="" id="{F1149D83-A36B-4FE7-BDEB-7C96AB86A75E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6176" y="2472431"/>
              <a:ext cx="1008000" cy="14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xmlns="" id="{53D09F4F-EE28-42CC-8D27-A1DE0B8DB41A}"/>
                </a:ext>
              </a:extLst>
            </p:cNvPr>
            <p:cNvPicPr>
              <a:picLocks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86082" y="2472431"/>
              <a:ext cx="1368000" cy="1440000"/>
            </a:xfrm>
            <a:prstGeom prst="rect">
              <a:avLst/>
            </a:prstGeom>
          </p:spPr>
        </p:pic>
      </p:grpSp>
      <p:pic>
        <p:nvPicPr>
          <p:cNvPr id="2053" name="_x539701368" descr="EMB0000444c046d">
            <a:extLst>
              <a:ext uri="{FF2B5EF4-FFF2-40B4-BE49-F238E27FC236}">
                <a16:creationId xmlns:a16="http://schemas.microsoft.com/office/drawing/2014/main" xmlns="" id="{0A1D2FFF-184F-4FEA-B664-6314759C5D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460" y="3736415"/>
            <a:ext cx="2623397" cy="12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xmlns="" id="{760048A4-4BA4-44BD-9B8A-E47774CB9AD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4380" y="2087611"/>
            <a:ext cx="2399040" cy="1512000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xmlns="" id="{EEE718A9-7C7F-4DBC-B3BB-9880C0CB3B6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0289" y="3767667"/>
            <a:ext cx="1453987" cy="1368000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xmlns="" id="{6A815E36-3742-461A-9FAF-8DA47A7E8E3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0143" y="2159611"/>
            <a:ext cx="2156348" cy="1440000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xmlns="" id="{58706619-2F12-459B-AD3C-F22F92ED0A6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2140" y="3736415"/>
            <a:ext cx="1272357" cy="1440000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xmlns="" id="{7D032880-A98A-49C6-B064-BCF437600414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590"/>
          <a:stretch/>
        </p:blipFill>
        <p:spPr>
          <a:xfrm>
            <a:off x="8305631" y="5313219"/>
            <a:ext cx="2305372" cy="1177928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xmlns="" id="{3BCF221F-593C-4C9F-B29F-322E879303F9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60" b="25333"/>
          <a:stretch/>
        </p:blipFill>
        <p:spPr>
          <a:xfrm>
            <a:off x="1023159" y="5313219"/>
            <a:ext cx="3240000" cy="956572"/>
          </a:xfrm>
          <a:prstGeom prst="rect">
            <a:avLst/>
          </a:prstGeom>
        </p:spPr>
      </p:pic>
      <p:cxnSp>
        <p:nvCxnSpPr>
          <p:cNvPr id="61" name="Straight Connector 32">
            <a:extLst>
              <a:ext uri="{FF2B5EF4-FFF2-40B4-BE49-F238E27FC236}">
                <a16:creationId xmlns:a16="http://schemas.microsoft.com/office/drawing/2014/main" xmlns="" id="{7B0A1E40-5314-402C-B5EE-8A086643A476}"/>
              </a:ext>
            </a:extLst>
          </p:cNvPr>
          <p:cNvCxnSpPr/>
          <p:nvPr/>
        </p:nvCxnSpPr>
        <p:spPr>
          <a:xfrm>
            <a:off x="4703164" y="2553627"/>
            <a:ext cx="0" cy="3439290"/>
          </a:xfrm>
          <a:prstGeom prst="line">
            <a:avLst/>
          </a:prstGeom>
          <a:ln w="15875" cmpd="sng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32">
            <a:extLst>
              <a:ext uri="{FF2B5EF4-FFF2-40B4-BE49-F238E27FC236}">
                <a16:creationId xmlns:a16="http://schemas.microsoft.com/office/drawing/2014/main" xmlns="" id="{ACC3B964-D15D-4390-984D-DFCF20FC8A91}"/>
              </a:ext>
            </a:extLst>
          </p:cNvPr>
          <p:cNvCxnSpPr/>
          <p:nvPr/>
        </p:nvCxnSpPr>
        <p:spPr>
          <a:xfrm>
            <a:off x="7893836" y="2553627"/>
            <a:ext cx="0" cy="3439290"/>
          </a:xfrm>
          <a:prstGeom prst="line">
            <a:avLst/>
          </a:prstGeom>
          <a:ln w="15875" cmpd="sng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xmlns="" id="{B9EE5037-5C7B-4E46-AB05-780ADBC5B37F}"/>
              </a:ext>
            </a:extLst>
          </p:cNvPr>
          <p:cNvSpPr txBox="1"/>
          <p:nvPr/>
        </p:nvSpPr>
        <p:spPr>
          <a:xfrm>
            <a:off x="2066349" y="1653478"/>
            <a:ext cx="12765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FRONTEND</a:t>
            </a:r>
            <a:endParaRPr lang="ko-KR" altLang="en-US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xmlns="" id="{5D52F725-DE47-43E7-9ECB-C2C5B071BFE1}"/>
              </a:ext>
            </a:extLst>
          </p:cNvPr>
          <p:cNvSpPr txBox="1"/>
          <p:nvPr/>
        </p:nvSpPr>
        <p:spPr>
          <a:xfrm>
            <a:off x="5899618" y="1653478"/>
            <a:ext cx="12765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BACKEND</a:t>
            </a:r>
            <a:endParaRPr lang="ko-KR" altLang="en-US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xmlns="" id="{DB1EAA0A-FC41-4DD1-A519-797940C895D7}"/>
              </a:ext>
            </a:extLst>
          </p:cNvPr>
          <p:cNvSpPr txBox="1"/>
          <p:nvPr/>
        </p:nvSpPr>
        <p:spPr>
          <a:xfrm>
            <a:off x="8817905" y="1653478"/>
            <a:ext cx="12765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DB/SERVER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49421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TextBox 91"/>
          <p:cNvSpPr txBox="1"/>
          <p:nvPr/>
        </p:nvSpPr>
        <p:spPr>
          <a:xfrm>
            <a:off x="4209419" y="2741419"/>
            <a:ext cx="37731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5400" spc="600" dirty="0">
                <a:solidFill>
                  <a:schemeClr val="tx1">
                    <a:lumMod val="50000"/>
                  </a:schemeClr>
                </a:solidFill>
                <a:latin typeface="Californian FB" panose="0207040306080B030204" pitchFamily="18" charset="0"/>
              </a:rPr>
              <a:t>I</a:t>
            </a:r>
            <a:r>
              <a:rPr lang="en-US" altLang="ko-KR" sz="2800" spc="600" dirty="0">
                <a:solidFill>
                  <a:schemeClr val="tx1">
                    <a:lumMod val="50000"/>
                  </a:schemeClr>
                </a:solidFill>
                <a:latin typeface="Californian FB" panose="0207040306080B030204" pitchFamily="18" charset="0"/>
              </a:rPr>
              <a:t>NTENTION</a:t>
            </a:r>
            <a:endParaRPr lang="ko-KR" altLang="en-US" sz="2800" spc="600" dirty="0">
              <a:solidFill>
                <a:schemeClr val="tx1">
                  <a:lumMod val="50000"/>
                </a:schemeClr>
              </a:solidFill>
              <a:latin typeface="Californian FB" panose="0207040306080B030204" pitchFamily="18" charset="0"/>
            </a:endParaRPr>
          </a:p>
        </p:txBody>
      </p:sp>
      <p:sp>
        <p:nvSpPr>
          <p:cNvPr id="97" name="직사각형 96"/>
          <p:cNvSpPr/>
          <p:nvPr/>
        </p:nvSpPr>
        <p:spPr>
          <a:xfrm>
            <a:off x="982671" y="3548177"/>
            <a:ext cx="10147300" cy="108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90341E78-0758-4E37-B68B-6AA205EAF028}"/>
              </a:ext>
            </a:extLst>
          </p:cNvPr>
          <p:cNvSpPr txBox="1"/>
          <p:nvPr/>
        </p:nvSpPr>
        <p:spPr>
          <a:xfrm flipH="1">
            <a:off x="4783449" y="3548179"/>
            <a:ext cx="2545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1">
                    <a:lumMod val="50000"/>
                  </a:schemeClr>
                </a:solidFill>
                <a:latin typeface="Californian FB" panose="0207040306080B030204" pitchFamily="18" charset="0"/>
              </a:rPr>
              <a:t>5 Differentiation Strategy</a:t>
            </a:r>
            <a:endParaRPr lang="ko-KR" altLang="en-US" dirty="0">
              <a:solidFill>
                <a:schemeClr val="accent1">
                  <a:lumMod val="50000"/>
                </a:schemeClr>
              </a:solidFill>
              <a:latin typeface="Californian FB" panose="0207040306080B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6377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936000" y="1269000"/>
            <a:ext cx="4320000" cy="4320000"/>
            <a:chOff x="3472500" y="1263715"/>
            <a:chExt cx="4320000" cy="4320000"/>
          </a:xfrm>
        </p:grpSpPr>
        <p:sp>
          <p:nvSpPr>
            <p:cNvPr id="3" name="직사각형 2"/>
            <p:cNvSpPr/>
            <p:nvPr/>
          </p:nvSpPr>
          <p:spPr>
            <a:xfrm>
              <a:off x="3472500" y="1263715"/>
              <a:ext cx="4320000" cy="4320000"/>
            </a:xfrm>
            <a:prstGeom prst="rect">
              <a:avLst/>
            </a:prstGeom>
            <a:solidFill>
              <a:srgbClr val="606F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>
                <a:latin typeface="Californian FB" panose="0207040306080B030204" pitchFamily="18" charset="0"/>
              </a:endParaRPr>
            </a:p>
          </p:txBody>
        </p:sp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60200" y="1903106"/>
              <a:ext cx="540000" cy="540000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75200" y="1903106"/>
              <a:ext cx="540000" cy="540000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90200" y="1903106"/>
              <a:ext cx="540000" cy="540000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00200" y="4452507"/>
              <a:ext cx="540000" cy="540000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7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61800" y="4452507"/>
              <a:ext cx="540000" cy="540000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0382CDF9-EA52-4254-92FF-B96CC51E1B84}"/>
              </a:ext>
            </a:extLst>
          </p:cNvPr>
          <p:cNvSpPr txBox="1"/>
          <p:nvPr/>
        </p:nvSpPr>
        <p:spPr>
          <a:xfrm>
            <a:off x="5838700" y="3105418"/>
            <a:ext cx="15831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Californian FB" panose="0207040306080B030204" pitchFamily="18" charset="0"/>
              </a:rPr>
              <a:t>Differentiation</a:t>
            </a:r>
          </a:p>
          <a:p>
            <a:r>
              <a:rPr lang="en-US" altLang="ko-KR" dirty="0">
                <a:solidFill>
                  <a:schemeClr val="bg1"/>
                </a:solidFill>
                <a:latin typeface="Californian FB" panose="0207040306080B030204" pitchFamily="18" charset="0"/>
              </a:rPr>
              <a:t>Strategy</a:t>
            </a:r>
            <a:endParaRPr lang="ko-KR" altLang="en-US" dirty="0">
              <a:solidFill>
                <a:schemeClr val="bg1"/>
              </a:solidFill>
              <a:latin typeface="Californian FB" panose="0207040306080B0302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B0C039B5-0D93-41AD-8509-F6FA31CEF4F5}"/>
              </a:ext>
            </a:extLst>
          </p:cNvPr>
          <p:cNvSpPr txBox="1"/>
          <p:nvPr/>
        </p:nvSpPr>
        <p:spPr>
          <a:xfrm>
            <a:off x="5298700" y="2920755"/>
            <a:ext cx="540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solidFill>
                  <a:schemeClr val="bg1"/>
                </a:solidFill>
                <a:latin typeface="Californian FB" panose="0207040306080B030204" pitchFamily="18" charset="0"/>
              </a:rPr>
              <a:t>5</a:t>
            </a:r>
            <a:endParaRPr lang="ko-KR" altLang="en-US" sz="6000" dirty="0">
              <a:solidFill>
                <a:schemeClr val="bg1"/>
              </a:solidFill>
              <a:latin typeface="Californian FB" panose="0207040306080B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6194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第一PPT，www.1ppt.com">
  <a:themeElements>
    <a:clrScheme name="自定义 1019">
      <a:dk1>
        <a:srgbClr val="737572"/>
      </a:dk1>
      <a:lt1>
        <a:sysClr val="window" lastClr="FFFFFF"/>
      </a:lt1>
      <a:dk2>
        <a:srgbClr val="445469"/>
      </a:dk2>
      <a:lt2>
        <a:srgbClr val="FFFFFF"/>
      </a:lt2>
      <a:accent1>
        <a:srgbClr val="FB4D52"/>
      </a:accent1>
      <a:accent2>
        <a:srgbClr val="445469"/>
      </a:accent2>
      <a:accent3>
        <a:srgbClr val="FB4D52"/>
      </a:accent3>
      <a:accent4>
        <a:srgbClr val="445469"/>
      </a:accent4>
      <a:accent5>
        <a:srgbClr val="FB4D52"/>
      </a:accent5>
      <a:accent6>
        <a:srgbClr val="445469"/>
      </a:accent6>
      <a:hlink>
        <a:srgbClr val="1E9272"/>
      </a:hlink>
      <a:folHlink>
        <a:srgbClr val="32FFBF"/>
      </a:folHlink>
    </a:clrScheme>
    <a:fontScheme name="自定义 10">
      <a:majorFont>
        <a:latin typeface="Calibri Light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Slipstream</Template>
  <TotalTime>22467</TotalTime>
  <Words>1785</Words>
  <Application>Microsoft Office PowerPoint</Application>
  <PresentationFormat>사용자 지정</PresentationFormat>
  <Paragraphs>970</Paragraphs>
  <Slides>31</Slides>
  <Notes>31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32" baseType="lpstr">
      <vt:lpstr>第一PPT，www.1ppt.com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第一PPT模板网-WWW.1PPT.COM</dc:title>
  <dc:creator>Administrator</dc:creator>
  <cp:keywords>第一PPT模板网-WWW.1PPT.COM</cp:keywords>
  <cp:lastModifiedBy>dalim</cp:lastModifiedBy>
  <cp:revision>349</cp:revision>
  <dcterms:created xsi:type="dcterms:W3CDTF">2016-12-13T08:41:51Z</dcterms:created>
  <dcterms:modified xsi:type="dcterms:W3CDTF">2020-03-08T10:34:42Z</dcterms:modified>
</cp:coreProperties>
</file>